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doc" ContentType="application/msword"/>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Lst>
  <p:notesMasterIdLst>
    <p:notesMasterId r:id="rId61"/>
  </p:notesMasterIdLst>
  <p:handoutMasterIdLst>
    <p:handoutMasterId r:id="rId62"/>
  </p:handoutMasterIdLst>
  <p:sldIdLst>
    <p:sldId id="413" r:id="rId2"/>
    <p:sldId id="405" r:id="rId3"/>
    <p:sldId id="414" r:id="rId4"/>
    <p:sldId id="391" r:id="rId5"/>
    <p:sldId id="415" r:id="rId6"/>
    <p:sldId id="416" r:id="rId7"/>
    <p:sldId id="409" r:id="rId8"/>
    <p:sldId id="417" r:id="rId9"/>
    <p:sldId id="419" r:id="rId10"/>
    <p:sldId id="407" r:id="rId11"/>
    <p:sldId id="410" r:id="rId12"/>
    <p:sldId id="411" r:id="rId13"/>
    <p:sldId id="377" r:id="rId14"/>
    <p:sldId id="367" r:id="rId15"/>
    <p:sldId id="369" r:id="rId16"/>
    <p:sldId id="288" r:id="rId17"/>
    <p:sldId id="375" r:id="rId18"/>
    <p:sldId id="394" r:id="rId19"/>
    <p:sldId id="373" r:id="rId20"/>
    <p:sldId id="374" r:id="rId21"/>
    <p:sldId id="347" r:id="rId22"/>
    <p:sldId id="371" r:id="rId23"/>
    <p:sldId id="395" r:id="rId24"/>
    <p:sldId id="284" r:id="rId25"/>
    <p:sldId id="378" r:id="rId26"/>
    <p:sldId id="370" r:id="rId27"/>
    <p:sldId id="389" r:id="rId28"/>
    <p:sldId id="372" r:id="rId29"/>
    <p:sldId id="399" r:id="rId30"/>
    <p:sldId id="355" r:id="rId31"/>
    <p:sldId id="402" r:id="rId32"/>
    <p:sldId id="301" r:id="rId33"/>
    <p:sldId id="292" r:id="rId34"/>
    <p:sldId id="307" r:id="rId35"/>
    <p:sldId id="314" r:id="rId36"/>
    <p:sldId id="382" r:id="rId37"/>
    <p:sldId id="344" r:id="rId38"/>
    <p:sldId id="379" r:id="rId39"/>
    <p:sldId id="398" r:id="rId40"/>
    <p:sldId id="364" r:id="rId41"/>
    <p:sldId id="278" r:id="rId42"/>
    <p:sldId id="380" r:id="rId43"/>
    <p:sldId id="280" r:id="rId44"/>
    <p:sldId id="360" r:id="rId45"/>
    <p:sldId id="282" r:id="rId46"/>
    <p:sldId id="384" r:id="rId47"/>
    <p:sldId id="361" r:id="rId48"/>
    <p:sldId id="273" r:id="rId49"/>
    <p:sldId id="386" r:id="rId50"/>
    <p:sldId id="385" r:id="rId51"/>
    <p:sldId id="397" r:id="rId52"/>
    <p:sldId id="388" r:id="rId53"/>
    <p:sldId id="403" r:id="rId54"/>
    <p:sldId id="404" r:id="rId55"/>
    <p:sldId id="406" r:id="rId56"/>
    <p:sldId id="408" r:id="rId57"/>
    <p:sldId id="412" r:id="rId58"/>
    <p:sldId id="365" r:id="rId59"/>
    <p:sldId id="392" r:id="rId60"/>
  </p:sldIdLst>
  <p:sldSz cx="9144000" cy="6858000" type="screen4x3"/>
  <p:notesSz cx="7010400" cy="9296400"/>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954" autoAdjust="0"/>
  </p:normalViewPr>
  <p:slideViewPr>
    <p:cSldViewPr>
      <p:cViewPr>
        <p:scale>
          <a:sx n="66" d="100"/>
          <a:sy n="66" d="100"/>
        </p:scale>
        <p:origin x="-63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931863">
              <a:defRPr sz="1200" b="0"/>
            </a:lvl1pPr>
          </a:lstStyle>
          <a:p>
            <a:pPr>
              <a:defRPr/>
            </a:pPr>
            <a:endParaRPr lang="en-US"/>
          </a:p>
        </p:txBody>
      </p:sp>
      <p:sp>
        <p:nvSpPr>
          <p:cNvPr id="12902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931863">
              <a:defRPr sz="1200" b="0"/>
            </a:lvl1pPr>
          </a:lstStyle>
          <a:p>
            <a:pPr>
              <a:defRPr/>
            </a:pPr>
            <a:endParaRPr lang="en-US"/>
          </a:p>
        </p:txBody>
      </p:sp>
      <p:sp>
        <p:nvSpPr>
          <p:cNvPr id="129028"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931863">
              <a:defRPr sz="1200" b="0"/>
            </a:lvl1pPr>
          </a:lstStyle>
          <a:p>
            <a:pPr>
              <a:defRPr/>
            </a:pPr>
            <a:endParaRPr lang="en-US"/>
          </a:p>
        </p:txBody>
      </p:sp>
      <p:sp>
        <p:nvSpPr>
          <p:cNvPr id="129029"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931863">
              <a:defRPr sz="1200" b="0"/>
            </a:lvl1pPr>
          </a:lstStyle>
          <a:p>
            <a:pPr>
              <a:defRPr/>
            </a:pPr>
            <a:fld id="{84E93036-A2CB-46A7-AEFE-58787F2D3F2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931863">
              <a:defRPr sz="1200" b="0"/>
            </a:lvl1pPr>
          </a:lstStyle>
          <a:p>
            <a:pPr>
              <a:defRPr/>
            </a:pPr>
            <a:endParaRPr lang="en-US"/>
          </a:p>
        </p:txBody>
      </p:sp>
      <p:sp>
        <p:nvSpPr>
          <p:cNvPr id="11267" name="Rectangle 3"/>
          <p:cNvSpPr>
            <a:spLocks noGrp="1" noChangeArrowheads="1"/>
          </p:cNvSpPr>
          <p:nvPr>
            <p:ph type="dt"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931863">
              <a:defRPr sz="1200" b="0"/>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7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931863">
              <a:defRPr sz="1200" b="0"/>
            </a:lvl1pPr>
          </a:lstStyle>
          <a:p>
            <a:pPr>
              <a:defRPr/>
            </a:pPr>
            <a:endParaRPr lang="en-US"/>
          </a:p>
        </p:txBody>
      </p:sp>
      <p:sp>
        <p:nvSpPr>
          <p:cNvPr id="1127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931863">
              <a:defRPr sz="1200" b="0"/>
            </a:lvl1pPr>
          </a:lstStyle>
          <a:p>
            <a:pPr>
              <a:defRPr/>
            </a:pPr>
            <a:fld id="{7A43B16D-AE97-4685-A5A7-76215969801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 introduction of ourselves</a:t>
            </a:r>
          </a:p>
          <a:p>
            <a:r>
              <a:rPr lang="en-CA" dirty="0" smtClean="0"/>
              <a:t>Leave</a:t>
            </a:r>
            <a:r>
              <a:rPr lang="en-CA" baseline="0" dirty="0" smtClean="0"/>
              <a:t> card</a:t>
            </a:r>
          </a:p>
          <a:p>
            <a:r>
              <a:rPr lang="en-CA" baseline="0" dirty="0" smtClean="0"/>
              <a:t>Time: 2 </a:t>
            </a:r>
            <a:r>
              <a:rPr lang="en-CA" baseline="0" dirty="0" err="1" smtClean="0"/>
              <a:t>mins</a:t>
            </a:r>
            <a:endParaRPr lang="en-US" dirty="0"/>
          </a:p>
        </p:txBody>
      </p:sp>
      <p:sp>
        <p:nvSpPr>
          <p:cNvPr id="4" name="Slide Number Placeholder 3"/>
          <p:cNvSpPr>
            <a:spLocks noGrp="1"/>
          </p:cNvSpPr>
          <p:nvPr>
            <p:ph type="sldNum" sz="quarter" idx="10"/>
          </p:nvPr>
        </p:nvSpPr>
        <p:spPr/>
        <p:txBody>
          <a:bodyPr/>
          <a:lstStyle/>
          <a:p>
            <a:pPr>
              <a:defRPr/>
            </a:pPr>
            <a:fld id="{7A43B16D-AE97-4685-A5A7-762159698011}"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CA" dirty="0" smtClean="0"/>
              <a:t>Thank you for your participation in today’s learning about the multilevel learning community.</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A43B16D-AE97-4685-A5A7-762159698011}"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p:spPr>
        <p:txBody>
          <a:bodyPr/>
          <a:lstStyle/>
          <a:p>
            <a:fld id="{B08245D0-151E-4DE1-9391-BF4A72C01029}" type="slidenum">
              <a:rPr lang="en-US" smtClean="0"/>
              <a:pPr/>
              <a:t>13</a:t>
            </a:fld>
            <a:endParaRPr lang="en-US" smtClean="0"/>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xfrm>
            <a:off x="935038" y="4416425"/>
            <a:ext cx="5140325" cy="4183063"/>
          </a:xfrm>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a:ln/>
        </p:spPr>
      </p:sp>
      <p:sp>
        <p:nvSpPr>
          <p:cNvPr id="155650" name="Notes Placeholder 2"/>
          <p:cNvSpPr>
            <a:spLocks noGrp="1"/>
          </p:cNvSpPr>
          <p:nvPr>
            <p:ph type="body" idx="1"/>
          </p:nvPr>
        </p:nvSpPr>
        <p:spPr>
          <a:noFill/>
          <a:ln/>
        </p:spPr>
        <p:txBody>
          <a:bodyPr/>
          <a:lstStyle/>
          <a:p>
            <a:r>
              <a:rPr lang="en-CA" smtClean="0"/>
              <a:t>Website launched in 2007</a:t>
            </a:r>
          </a:p>
        </p:txBody>
      </p:sp>
      <p:sp>
        <p:nvSpPr>
          <p:cNvPr id="155651" name="Slide Number Placeholder 3"/>
          <p:cNvSpPr>
            <a:spLocks noGrp="1"/>
          </p:cNvSpPr>
          <p:nvPr>
            <p:ph type="sldNum" sz="quarter" idx="5"/>
          </p:nvPr>
        </p:nvSpPr>
        <p:spPr>
          <a:noFill/>
        </p:spPr>
        <p:txBody>
          <a:bodyPr/>
          <a:lstStyle/>
          <a:p>
            <a:fld id="{B3B9E83B-8D64-458D-B36D-7CD3C46634D3}" type="slidenum">
              <a:rPr lang="en-US" smtClean="0"/>
              <a:pPr/>
              <a:t>15</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p:cNvSpPr>
            <a:spLocks noGrp="1" noRot="1" noChangeAspect="1"/>
          </p:cNvSpPr>
          <p:nvPr>
            <p:ph type="sldImg"/>
          </p:nvPr>
        </p:nvSpPr>
        <p:spPr>
          <a:ln/>
        </p:spPr>
      </p:sp>
      <p:sp>
        <p:nvSpPr>
          <p:cNvPr id="122882" name="Notes Placeholder 2"/>
          <p:cNvSpPr>
            <a:spLocks noGrp="1"/>
          </p:cNvSpPr>
          <p:nvPr>
            <p:ph type="body" idx="1"/>
          </p:nvPr>
        </p:nvSpPr>
        <p:spPr>
          <a:noFill/>
          <a:ln/>
        </p:spPr>
        <p:txBody>
          <a:bodyPr/>
          <a:lstStyle/>
          <a:p>
            <a:r>
              <a:rPr lang="en-CA" smtClean="0"/>
              <a:t>Modelling strategies suggested in Appendix C</a:t>
            </a:r>
          </a:p>
        </p:txBody>
      </p:sp>
      <p:sp>
        <p:nvSpPr>
          <p:cNvPr id="122883" name="Slide Number Placeholder 3"/>
          <p:cNvSpPr>
            <a:spLocks noGrp="1"/>
          </p:cNvSpPr>
          <p:nvPr>
            <p:ph type="sldNum" sz="quarter" idx="5"/>
          </p:nvPr>
        </p:nvSpPr>
        <p:spPr>
          <a:noFill/>
        </p:spPr>
        <p:txBody>
          <a:bodyPr/>
          <a:lstStyle/>
          <a:p>
            <a:fld id="{4B37FA7E-5D2F-4A9F-8B92-19C6754AADC7}" type="slidenum">
              <a:rPr lang="en-US" smtClean="0"/>
              <a:pPr/>
              <a:t>17</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p:cNvSpPr>
            <a:spLocks noGrp="1" noRot="1" noChangeAspect="1"/>
          </p:cNvSpPr>
          <p:nvPr>
            <p:ph type="sldImg"/>
          </p:nvPr>
        </p:nvSpPr>
        <p:spPr>
          <a:ln/>
        </p:spPr>
      </p:sp>
      <p:sp>
        <p:nvSpPr>
          <p:cNvPr id="130050" name="Notes Placeholder 2"/>
          <p:cNvSpPr>
            <a:spLocks noGrp="1"/>
          </p:cNvSpPr>
          <p:nvPr>
            <p:ph type="body" idx="1"/>
          </p:nvPr>
        </p:nvSpPr>
        <p:spPr>
          <a:noFill/>
          <a:ln/>
        </p:spPr>
        <p:txBody>
          <a:bodyPr/>
          <a:lstStyle/>
          <a:p>
            <a:r>
              <a:rPr lang="en-CA" smtClean="0"/>
              <a:t>Gathered from workshops and consultations. (J. Bartley, 2008-2010)</a:t>
            </a:r>
          </a:p>
        </p:txBody>
      </p:sp>
      <p:sp>
        <p:nvSpPr>
          <p:cNvPr id="130051" name="Slide Number Placeholder 3"/>
          <p:cNvSpPr>
            <a:spLocks noGrp="1"/>
          </p:cNvSpPr>
          <p:nvPr>
            <p:ph type="sldNum" sz="quarter" idx="5"/>
          </p:nvPr>
        </p:nvSpPr>
        <p:spPr>
          <a:noFill/>
        </p:spPr>
        <p:txBody>
          <a:bodyPr/>
          <a:lstStyle/>
          <a:p>
            <a:fld id="{053E4216-23B8-410C-92C6-A33169387CCF}" type="slidenum">
              <a:rPr lang="en-US" smtClean="0"/>
              <a:pPr/>
              <a:t>22</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p:cNvSpPr>
          <p:nvPr>
            <p:ph type="sldImg"/>
          </p:nvPr>
        </p:nvSpPr>
        <p:spPr>
          <a:ln/>
        </p:spPr>
      </p:sp>
      <p:sp>
        <p:nvSpPr>
          <p:cNvPr id="133122" name="Notes Placeholder 2"/>
          <p:cNvSpPr>
            <a:spLocks noGrp="1"/>
          </p:cNvSpPr>
          <p:nvPr>
            <p:ph type="body" idx="1"/>
          </p:nvPr>
        </p:nvSpPr>
        <p:spPr>
          <a:noFill/>
          <a:ln/>
        </p:spPr>
        <p:txBody>
          <a:bodyPr/>
          <a:lstStyle/>
          <a:p>
            <a:r>
              <a:rPr lang="en-CA" smtClean="0"/>
              <a:t>Model reflective thinking.</a:t>
            </a:r>
          </a:p>
        </p:txBody>
      </p:sp>
      <p:sp>
        <p:nvSpPr>
          <p:cNvPr id="133123" name="Slide Number Placeholder 3"/>
          <p:cNvSpPr>
            <a:spLocks noGrp="1"/>
          </p:cNvSpPr>
          <p:nvPr>
            <p:ph type="sldNum" sz="quarter" idx="5"/>
          </p:nvPr>
        </p:nvSpPr>
        <p:spPr>
          <a:noFill/>
        </p:spPr>
        <p:txBody>
          <a:bodyPr/>
          <a:lstStyle/>
          <a:p>
            <a:fld id="{776F0E35-1805-43E1-B905-CC003DC82BBC}" type="slidenum">
              <a:rPr lang="en-US" smtClean="0"/>
              <a:pPr/>
              <a:t>23</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Image Placeholder 1"/>
          <p:cNvSpPr>
            <a:spLocks noGrp="1" noRot="1" noChangeAspect="1"/>
          </p:cNvSpPr>
          <p:nvPr>
            <p:ph type="sldImg"/>
          </p:nvPr>
        </p:nvSpPr>
        <p:spPr>
          <a:ln/>
        </p:spPr>
      </p:sp>
      <p:sp>
        <p:nvSpPr>
          <p:cNvPr id="137218" name="Notes Placeholder 2"/>
          <p:cNvSpPr>
            <a:spLocks noGrp="1"/>
          </p:cNvSpPr>
          <p:nvPr>
            <p:ph type="body" idx="1"/>
          </p:nvPr>
        </p:nvSpPr>
        <p:spPr>
          <a:noFill/>
          <a:ln/>
        </p:spPr>
        <p:txBody>
          <a:bodyPr/>
          <a:lstStyle/>
          <a:p>
            <a:r>
              <a:rPr lang="en-CA" smtClean="0"/>
              <a:t>Transition to “people continuum”.</a:t>
            </a:r>
          </a:p>
        </p:txBody>
      </p:sp>
      <p:sp>
        <p:nvSpPr>
          <p:cNvPr id="137219" name="Slide Number Placeholder 3"/>
          <p:cNvSpPr>
            <a:spLocks noGrp="1"/>
          </p:cNvSpPr>
          <p:nvPr>
            <p:ph type="sldNum" sz="quarter" idx="5"/>
          </p:nvPr>
        </p:nvSpPr>
        <p:spPr>
          <a:noFill/>
        </p:spPr>
        <p:txBody>
          <a:bodyPr/>
          <a:lstStyle/>
          <a:p>
            <a:fld id="{2BBF9D33-A772-4534-B8D0-BAD259C31746}" type="slidenum">
              <a:rPr lang="en-US" smtClean="0"/>
              <a:pPr/>
              <a:t>26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p:cNvSpPr>
          <p:nvPr>
            <p:ph type="sldImg"/>
          </p:nvPr>
        </p:nvSpPr>
        <p:spPr>
          <a:ln/>
        </p:spPr>
      </p:sp>
      <p:sp>
        <p:nvSpPr>
          <p:cNvPr id="142338" name="Notes Placeholder 2"/>
          <p:cNvSpPr>
            <a:spLocks noGrp="1"/>
          </p:cNvSpPr>
          <p:nvPr>
            <p:ph type="body" idx="1"/>
          </p:nvPr>
        </p:nvSpPr>
        <p:spPr>
          <a:noFill/>
          <a:ln/>
        </p:spPr>
        <p:txBody>
          <a:bodyPr/>
          <a:lstStyle/>
          <a:p>
            <a:r>
              <a:rPr lang="en-CA" smtClean="0"/>
              <a:t>Transitioning to chapter walk-through or DRTA in Independent Together: Slides 26-33.</a:t>
            </a:r>
          </a:p>
        </p:txBody>
      </p:sp>
      <p:sp>
        <p:nvSpPr>
          <p:cNvPr id="142339" name="Slide Number Placeholder 3"/>
          <p:cNvSpPr>
            <a:spLocks noGrp="1"/>
          </p:cNvSpPr>
          <p:nvPr>
            <p:ph type="sldNum" sz="quarter" idx="5"/>
          </p:nvPr>
        </p:nvSpPr>
        <p:spPr>
          <a:noFill/>
        </p:spPr>
        <p:txBody>
          <a:bodyPr/>
          <a:lstStyle/>
          <a:p>
            <a:fld id="{87143A05-464D-414A-9CB2-B5E36928D992}" type="slidenum">
              <a:rPr lang="en-US" smtClean="0"/>
              <a:pPr/>
              <a:t>29</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Image Placeholder 1"/>
          <p:cNvSpPr>
            <a:spLocks noGrp="1" noRot="1" noChangeAspect="1"/>
          </p:cNvSpPr>
          <p:nvPr>
            <p:ph type="sldImg"/>
          </p:nvPr>
        </p:nvSpPr>
        <p:spPr>
          <a:ln/>
        </p:spPr>
      </p:sp>
      <p:sp>
        <p:nvSpPr>
          <p:cNvPr id="159746" name="Notes Placeholder 2"/>
          <p:cNvSpPr>
            <a:spLocks noGrp="1"/>
          </p:cNvSpPr>
          <p:nvPr>
            <p:ph type="body" idx="1"/>
          </p:nvPr>
        </p:nvSpPr>
        <p:spPr>
          <a:noFill/>
          <a:ln/>
        </p:spPr>
        <p:txBody>
          <a:bodyPr/>
          <a:lstStyle/>
          <a:p>
            <a:r>
              <a:rPr lang="en-CA" smtClean="0"/>
              <a:t>Acquiring: guided strategic instruction- slides 39-41.</a:t>
            </a:r>
          </a:p>
        </p:txBody>
      </p:sp>
      <p:sp>
        <p:nvSpPr>
          <p:cNvPr id="159747" name="Slide Number Placeholder 3"/>
          <p:cNvSpPr>
            <a:spLocks noGrp="1"/>
          </p:cNvSpPr>
          <p:nvPr>
            <p:ph type="sldNum" sz="quarter" idx="5"/>
          </p:nvPr>
        </p:nvSpPr>
        <p:spPr>
          <a:noFill/>
        </p:spPr>
        <p:txBody>
          <a:bodyPr/>
          <a:lstStyle/>
          <a:p>
            <a:fld id="{42813F69-E5E4-4439-8FF5-8177B9A72700}" type="slidenum">
              <a:rPr lang="en-US" smtClean="0"/>
              <a:pPr/>
              <a:t>42</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Slide Image Placeholder 1"/>
          <p:cNvSpPr>
            <a:spLocks noGrp="1" noRot="1" noChangeAspect="1"/>
          </p:cNvSpPr>
          <p:nvPr>
            <p:ph type="sldImg"/>
          </p:nvPr>
        </p:nvSpPr>
        <p:spPr>
          <a:ln/>
        </p:spPr>
      </p:sp>
      <p:sp>
        <p:nvSpPr>
          <p:cNvPr id="161794" name="Notes Placeholder 2"/>
          <p:cNvSpPr>
            <a:spLocks noGrp="1"/>
          </p:cNvSpPr>
          <p:nvPr>
            <p:ph type="body" idx="1"/>
          </p:nvPr>
        </p:nvSpPr>
        <p:spPr>
          <a:noFill/>
          <a:ln/>
        </p:spPr>
        <p:txBody>
          <a:bodyPr/>
          <a:lstStyle/>
          <a:p>
            <a:endParaRPr lang="en-CA" smtClean="0"/>
          </a:p>
        </p:txBody>
      </p:sp>
      <p:sp>
        <p:nvSpPr>
          <p:cNvPr id="161795" name="Slide Number Placeholder 3"/>
          <p:cNvSpPr>
            <a:spLocks noGrp="1"/>
          </p:cNvSpPr>
          <p:nvPr>
            <p:ph type="sldNum" sz="quarter" idx="5"/>
          </p:nvPr>
        </p:nvSpPr>
        <p:spPr>
          <a:noFill/>
        </p:spPr>
        <p:txBody>
          <a:bodyPr/>
          <a:lstStyle/>
          <a:p>
            <a:fld id="{F6E75DE5-484E-4E3B-BC8A-44E9743384AA}" type="slidenum">
              <a:rPr lang="en-US" smtClean="0"/>
              <a:pPr/>
              <a:t>43</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over agenda and Task/Intent/Criteria</a:t>
            </a:r>
          </a:p>
          <a:p>
            <a:pPr>
              <a:buFontTx/>
              <a:buChar char="-"/>
            </a:pPr>
            <a:r>
              <a:rPr lang="en-CA" dirty="0" smtClean="0"/>
              <a:t> Ruth</a:t>
            </a:r>
            <a:r>
              <a:rPr lang="en-CA" baseline="0" dirty="0" smtClean="0"/>
              <a:t> Sutton (TIC)</a:t>
            </a:r>
          </a:p>
          <a:p>
            <a:pPr>
              <a:buFontTx/>
              <a:buNone/>
            </a:pPr>
            <a:r>
              <a:rPr lang="en-CA" baseline="0" dirty="0" smtClean="0"/>
              <a:t>- Show document</a:t>
            </a:r>
          </a:p>
          <a:p>
            <a:pPr>
              <a:buFontTx/>
              <a:buNone/>
            </a:pPr>
            <a:r>
              <a:rPr lang="en-CA" dirty="0" smtClean="0"/>
              <a:t>- Time: 3 </a:t>
            </a:r>
            <a:r>
              <a:rPr lang="en-CA" dirty="0" err="1" smtClean="0"/>
              <a:t>mins</a:t>
            </a:r>
            <a:endParaRPr lang="en-US" dirty="0" smtClean="0"/>
          </a:p>
        </p:txBody>
      </p:sp>
      <p:sp>
        <p:nvSpPr>
          <p:cNvPr id="4" name="Slide Number Placeholder 3"/>
          <p:cNvSpPr>
            <a:spLocks noGrp="1"/>
          </p:cNvSpPr>
          <p:nvPr>
            <p:ph type="sldNum" sz="quarter" idx="10"/>
          </p:nvPr>
        </p:nvSpPr>
        <p:spPr/>
        <p:txBody>
          <a:bodyPr/>
          <a:lstStyle/>
          <a:p>
            <a:pPr>
              <a:defRPr/>
            </a:pPr>
            <a:fld id="{7A43B16D-AE97-4685-A5A7-762159698011}"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Slide Image Placeholder 1"/>
          <p:cNvSpPr>
            <a:spLocks noGrp="1" noRot="1" noChangeAspect="1"/>
          </p:cNvSpPr>
          <p:nvPr>
            <p:ph type="sldImg"/>
          </p:nvPr>
        </p:nvSpPr>
        <p:spPr>
          <a:ln/>
        </p:spPr>
      </p:sp>
      <p:sp>
        <p:nvSpPr>
          <p:cNvPr id="165890" name="Notes Placeholder 2"/>
          <p:cNvSpPr>
            <a:spLocks noGrp="1"/>
          </p:cNvSpPr>
          <p:nvPr>
            <p:ph type="body" idx="1"/>
          </p:nvPr>
        </p:nvSpPr>
        <p:spPr>
          <a:noFill/>
          <a:ln/>
        </p:spPr>
        <p:txBody>
          <a:bodyPr/>
          <a:lstStyle/>
          <a:p>
            <a:r>
              <a:rPr lang="en-CA" smtClean="0"/>
              <a:t>Applying: Through the multiple intelligence model. Slides 43-45.</a:t>
            </a:r>
          </a:p>
        </p:txBody>
      </p:sp>
      <p:sp>
        <p:nvSpPr>
          <p:cNvPr id="165891" name="Slide Number Placeholder 3"/>
          <p:cNvSpPr>
            <a:spLocks noGrp="1"/>
          </p:cNvSpPr>
          <p:nvPr>
            <p:ph type="sldNum" sz="quarter" idx="5"/>
          </p:nvPr>
        </p:nvSpPr>
        <p:spPr>
          <a:noFill/>
        </p:spPr>
        <p:txBody>
          <a:bodyPr/>
          <a:lstStyle/>
          <a:p>
            <a:fld id="{5D572B02-D393-4F31-B631-92D12CF35041}" type="slidenum">
              <a:rPr lang="en-US" smtClean="0"/>
              <a:pPr/>
              <a:t>46</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Slide Image Placeholder 1"/>
          <p:cNvSpPr>
            <a:spLocks noGrp="1" noRot="1" noChangeAspect="1"/>
          </p:cNvSpPr>
          <p:nvPr>
            <p:ph type="sldImg"/>
          </p:nvPr>
        </p:nvSpPr>
        <p:spPr>
          <a:ln/>
        </p:spPr>
      </p:sp>
      <p:sp>
        <p:nvSpPr>
          <p:cNvPr id="168962" name="Notes Placeholder 2"/>
          <p:cNvSpPr>
            <a:spLocks noGrp="1"/>
          </p:cNvSpPr>
          <p:nvPr>
            <p:ph type="body" idx="1"/>
          </p:nvPr>
        </p:nvSpPr>
        <p:spPr>
          <a:noFill/>
          <a:ln/>
        </p:spPr>
        <p:txBody>
          <a:bodyPr/>
          <a:lstStyle/>
          <a:p>
            <a:r>
              <a:rPr lang="en-CA" smtClean="0"/>
              <a:t>Material: Experience Chart Paper and coloured markers.</a:t>
            </a:r>
          </a:p>
        </p:txBody>
      </p:sp>
      <p:sp>
        <p:nvSpPr>
          <p:cNvPr id="168963" name="Slide Number Placeholder 3"/>
          <p:cNvSpPr>
            <a:spLocks noGrp="1"/>
          </p:cNvSpPr>
          <p:nvPr>
            <p:ph type="sldNum" sz="quarter" idx="5"/>
          </p:nvPr>
        </p:nvSpPr>
        <p:spPr>
          <a:noFill/>
        </p:spPr>
        <p:txBody>
          <a:bodyPr/>
          <a:lstStyle/>
          <a:p>
            <a:fld id="{DC1A1359-86D4-4E76-B397-2AD2F1ED09C1}" type="slidenum">
              <a:rPr lang="en-US" smtClean="0"/>
              <a:pPr/>
              <a:t>48</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Slide Image Placeholder 1"/>
          <p:cNvSpPr>
            <a:spLocks noGrp="1" noRot="1" noChangeAspect="1"/>
          </p:cNvSpPr>
          <p:nvPr>
            <p:ph type="sldImg"/>
          </p:nvPr>
        </p:nvSpPr>
        <p:spPr>
          <a:ln/>
        </p:spPr>
      </p:sp>
      <p:sp>
        <p:nvSpPr>
          <p:cNvPr id="172034" name="Notes Placeholder 2"/>
          <p:cNvSpPr>
            <a:spLocks noGrp="1"/>
          </p:cNvSpPr>
          <p:nvPr>
            <p:ph type="body" idx="1"/>
          </p:nvPr>
        </p:nvSpPr>
        <p:spPr>
          <a:noFill/>
          <a:ln/>
        </p:spPr>
        <p:txBody>
          <a:bodyPr/>
          <a:lstStyle/>
          <a:p>
            <a:r>
              <a:rPr lang="en-CA" smtClean="0"/>
              <a:t>Model oral reflection... focused observation.</a:t>
            </a:r>
          </a:p>
        </p:txBody>
      </p:sp>
      <p:sp>
        <p:nvSpPr>
          <p:cNvPr id="172035" name="Slide Number Placeholder 3"/>
          <p:cNvSpPr>
            <a:spLocks noGrp="1"/>
          </p:cNvSpPr>
          <p:nvPr>
            <p:ph type="sldNum" sz="quarter" idx="5"/>
          </p:nvPr>
        </p:nvSpPr>
        <p:spPr>
          <a:noFill/>
        </p:spPr>
        <p:txBody>
          <a:bodyPr/>
          <a:lstStyle/>
          <a:p>
            <a:fld id="{07136D8F-9B99-4B9D-A8FB-87A729F47C60}" type="slidenum">
              <a:rPr lang="en-US" smtClean="0"/>
              <a:pPr/>
              <a:t>50</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Slide Image Placeholder 1"/>
          <p:cNvSpPr>
            <a:spLocks noGrp="1" noRot="1" noChangeAspect="1"/>
          </p:cNvSpPr>
          <p:nvPr>
            <p:ph type="sldImg"/>
          </p:nvPr>
        </p:nvSpPr>
        <p:spPr>
          <a:ln/>
        </p:spPr>
      </p:sp>
      <p:sp>
        <p:nvSpPr>
          <p:cNvPr id="174082" name="Notes Placeholder 2"/>
          <p:cNvSpPr>
            <a:spLocks noGrp="1"/>
          </p:cNvSpPr>
          <p:nvPr>
            <p:ph type="body" idx="1"/>
          </p:nvPr>
        </p:nvSpPr>
        <p:spPr>
          <a:noFill/>
          <a:ln/>
        </p:spPr>
        <p:txBody>
          <a:bodyPr/>
          <a:lstStyle/>
          <a:p>
            <a:r>
              <a:rPr lang="en-CA" smtClean="0"/>
              <a:t>Sources and resources for best practice in ML learning communities.</a:t>
            </a:r>
          </a:p>
        </p:txBody>
      </p:sp>
      <p:sp>
        <p:nvSpPr>
          <p:cNvPr id="174083" name="Slide Number Placeholder 3"/>
          <p:cNvSpPr>
            <a:spLocks noGrp="1"/>
          </p:cNvSpPr>
          <p:nvPr>
            <p:ph type="sldNum" sz="quarter" idx="5"/>
          </p:nvPr>
        </p:nvSpPr>
        <p:spPr>
          <a:noFill/>
        </p:spPr>
        <p:txBody>
          <a:bodyPr/>
          <a:lstStyle/>
          <a:p>
            <a:fld id="{3C8EA1F0-5476-4C6A-AE80-9359B4343A16}" type="slidenum">
              <a:rPr lang="en-US" smtClean="0"/>
              <a:pPr/>
              <a:t>51</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Slide Image Placeholder 1"/>
          <p:cNvSpPr>
            <a:spLocks noGrp="1" noRot="1" noChangeAspect="1"/>
          </p:cNvSpPr>
          <p:nvPr>
            <p:ph type="sldImg"/>
          </p:nvPr>
        </p:nvSpPr>
        <p:spPr>
          <a:ln/>
        </p:spPr>
      </p:sp>
      <p:sp>
        <p:nvSpPr>
          <p:cNvPr id="176130" name="Notes Placeholder 2"/>
          <p:cNvSpPr>
            <a:spLocks noGrp="1"/>
          </p:cNvSpPr>
          <p:nvPr>
            <p:ph type="body" idx="1"/>
          </p:nvPr>
        </p:nvSpPr>
        <p:spPr>
          <a:noFill/>
          <a:ln/>
        </p:spPr>
        <p:txBody>
          <a:bodyPr/>
          <a:lstStyle/>
          <a:p>
            <a:r>
              <a:rPr lang="en-CA" smtClean="0"/>
              <a:t>Setting the stage for next steps and action research....</a:t>
            </a:r>
          </a:p>
        </p:txBody>
      </p:sp>
      <p:sp>
        <p:nvSpPr>
          <p:cNvPr id="176131" name="Slide Number Placeholder 3"/>
          <p:cNvSpPr>
            <a:spLocks noGrp="1"/>
          </p:cNvSpPr>
          <p:nvPr>
            <p:ph type="sldNum" sz="quarter" idx="5"/>
          </p:nvPr>
        </p:nvSpPr>
        <p:spPr>
          <a:noFill/>
        </p:spPr>
        <p:txBody>
          <a:bodyPr/>
          <a:lstStyle/>
          <a:p>
            <a:fld id="{016E7EB2-4CA5-4504-856B-A6F9FED142EF}" type="slidenum">
              <a:rPr lang="en-US" smtClean="0"/>
              <a:pPr/>
              <a:t>52</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a:ln/>
        </p:spPr>
      </p:sp>
      <p:sp>
        <p:nvSpPr>
          <p:cNvPr id="20482" name="Notes Placeholder 2"/>
          <p:cNvSpPr>
            <a:spLocks noGrp="1"/>
          </p:cNvSpPr>
          <p:nvPr>
            <p:ph type="body" idx="1"/>
          </p:nvPr>
        </p:nvSpPr>
        <p:spPr>
          <a:noFill/>
          <a:ln/>
        </p:spPr>
        <p:txBody>
          <a:bodyPr/>
          <a:lstStyle/>
          <a:p>
            <a:endParaRPr lang="en-CA" smtClean="0"/>
          </a:p>
        </p:txBody>
      </p:sp>
      <p:sp>
        <p:nvSpPr>
          <p:cNvPr id="20483" name="Slide Number Placeholder 3"/>
          <p:cNvSpPr>
            <a:spLocks noGrp="1"/>
          </p:cNvSpPr>
          <p:nvPr>
            <p:ph type="sldNum" sz="quarter" idx="5"/>
          </p:nvPr>
        </p:nvSpPr>
        <p:spPr>
          <a:noFill/>
        </p:spPr>
        <p:txBody>
          <a:bodyPr/>
          <a:lstStyle/>
          <a:p>
            <a:fld id="{D49EE1A5-7BF4-4E88-A7A2-EA6CC28D2C93}" type="slidenum">
              <a:rPr lang="en-US" smtClean="0"/>
              <a:pPr/>
              <a:t>55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p:spPr>
        <p:txBody>
          <a:bodyPr/>
          <a:lstStyle/>
          <a:p>
            <a:r>
              <a:rPr lang="en-CA" smtClean="0"/>
              <a:t>Modelling BLM 9- planning for guided inquiry</a:t>
            </a:r>
          </a:p>
        </p:txBody>
      </p:sp>
      <p:sp>
        <p:nvSpPr>
          <p:cNvPr id="24579" name="Slide Number Placeholder 3"/>
          <p:cNvSpPr>
            <a:spLocks noGrp="1"/>
          </p:cNvSpPr>
          <p:nvPr>
            <p:ph type="sldNum" sz="quarter" idx="5"/>
          </p:nvPr>
        </p:nvSpPr>
        <p:spPr>
          <a:noFill/>
        </p:spPr>
        <p:txBody>
          <a:bodyPr/>
          <a:lstStyle/>
          <a:p>
            <a:fld id="{CF668EF8-1388-4118-8478-EB8319663AD7}" type="slidenum">
              <a:rPr lang="en-US" smtClean="0"/>
              <a:pPr/>
              <a:t>56</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have participants introduce themselves: name, grade, connection/interest/experience in multilevel learning, something</a:t>
            </a:r>
            <a:r>
              <a:rPr lang="en-US" baseline="0" dirty="0" smtClean="0"/>
              <a:t> they are hoping to learn</a:t>
            </a:r>
            <a:endParaRPr lang="en-US" dirty="0" smtClean="0"/>
          </a:p>
          <a:p>
            <a:pPr>
              <a:buFontTx/>
              <a:buChar char="-"/>
            </a:pPr>
            <a:r>
              <a:rPr lang="en-CA" dirty="0" smtClean="0"/>
              <a:t>Importance of relationship building (Michael</a:t>
            </a:r>
            <a:r>
              <a:rPr lang="en-CA" baseline="0" dirty="0" smtClean="0"/>
              <a:t> </a:t>
            </a:r>
            <a:r>
              <a:rPr lang="en-CA" baseline="0" dirty="0" err="1" smtClean="0"/>
              <a:t>Fullan</a:t>
            </a:r>
            <a:r>
              <a:rPr lang="en-CA" baseline="0" dirty="0" smtClean="0"/>
              <a:t>) – relationships first</a:t>
            </a:r>
          </a:p>
          <a:p>
            <a:pPr>
              <a:buFontTx/>
              <a:buNone/>
            </a:pPr>
            <a:r>
              <a:rPr lang="en-CA" baseline="0" dirty="0" smtClean="0"/>
              <a:t>- Time: 15 </a:t>
            </a:r>
            <a:r>
              <a:rPr lang="en-CA" baseline="0" dirty="0" err="1" smtClean="0"/>
              <a:t>mins</a:t>
            </a:r>
            <a:endParaRPr lang="en-US" dirty="0"/>
          </a:p>
        </p:txBody>
      </p:sp>
      <p:sp>
        <p:nvSpPr>
          <p:cNvPr id="4" name="Slide Number Placeholder 3"/>
          <p:cNvSpPr>
            <a:spLocks noGrp="1"/>
          </p:cNvSpPr>
          <p:nvPr>
            <p:ph type="sldNum" sz="quarter" idx="10"/>
          </p:nvPr>
        </p:nvSpPr>
        <p:spPr/>
        <p:txBody>
          <a:bodyPr/>
          <a:lstStyle/>
          <a:p>
            <a:pPr>
              <a:defRPr/>
            </a:pPr>
            <a:fld id="{7A43B16D-AE97-4685-A5A7-762159698011}"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CA" dirty="0" smtClean="0"/>
              <a:t>Creating a learning environment where students will ideally</a:t>
            </a:r>
            <a:r>
              <a:rPr lang="en-CA" baseline="0" dirty="0" smtClean="0"/>
              <a:t> actively engaged, learning to take ownership of their learning. </a:t>
            </a:r>
          </a:p>
          <a:p>
            <a:pPr>
              <a:buFontTx/>
              <a:buChar char="-"/>
            </a:pPr>
            <a:r>
              <a:rPr lang="en-CA" baseline="0" dirty="0" smtClean="0"/>
              <a:t>IT 2.3: They develop as independent learners through collaboration with others and by practising self-assessment and reflection.</a:t>
            </a:r>
            <a:endParaRPr lang="en-US" dirty="0"/>
          </a:p>
        </p:txBody>
      </p:sp>
      <p:sp>
        <p:nvSpPr>
          <p:cNvPr id="4" name="Slide Number Placeholder 3"/>
          <p:cNvSpPr>
            <a:spLocks noGrp="1"/>
          </p:cNvSpPr>
          <p:nvPr>
            <p:ph type="sldNum" sz="quarter" idx="10"/>
          </p:nvPr>
        </p:nvSpPr>
        <p:spPr/>
        <p:txBody>
          <a:bodyPr/>
          <a:lstStyle/>
          <a:p>
            <a:pPr>
              <a:defRPr/>
            </a:pPr>
            <a:fld id="{7A43B16D-AE97-4685-A5A7-762159698011}"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CA" dirty="0" smtClean="0"/>
              <a:t>- Give instructions, pose question, give time to discuss,</a:t>
            </a:r>
            <a:r>
              <a:rPr lang="en-CA" baseline="0" dirty="0" smtClean="0"/>
              <a:t> then ask for response, repeat</a:t>
            </a:r>
            <a:r>
              <a:rPr lang="en-CA" dirty="0" smtClean="0"/>
              <a:t> </a:t>
            </a:r>
          </a:p>
          <a:p>
            <a:pPr>
              <a:buFontTx/>
              <a:buNone/>
            </a:pPr>
            <a:r>
              <a:rPr lang="en-CA" dirty="0" smtClean="0"/>
              <a:t>- Creating Your Learning Community: ask</a:t>
            </a:r>
            <a:r>
              <a:rPr lang="en-CA" baseline="0" dirty="0" smtClean="0"/>
              <a:t> people to go and stand by sheet of paper where they feel they have that strength (have them sign the paper) – ask how this strength would contribute to their and others learning in a classroom</a:t>
            </a:r>
          </a:p>
          <a:p>
            <a:pPr>
              <a:buFontTx/>
              <a:buChar char="-"/>
            </a:pPr>
            <a:r>
              <a:rPr lang="en-CA" baseline="0" dirty="0" smtClean="0"/>
              <a:t>Next go to the sheet of paper with an area where you feel might be a weakness or our are “least expert at”</a:t>
            </a:r>
          </a:p>
          <a:p>
            <a:pPr>
              <a:buFontTx/>
              <a:buChar char="-"/>
            </a:pPr>
            <a:r>
              <a:rPr lang="en-CA" baseline="0" dirty="0" smtClean="0"/>
              <a:t>Ask: If you were to take ownership of your learning and you can collaborate with others, you have a teacher who will help facilitate the learning you need, you are taught how to self-assess and reflect upon your learning, what strategies might you use to increase you expertise in this area? </a:t>
            </a:r>
          </a:p>
          <a:p>
            <a:pPr>
              <a:buFontTx/>
              <a:buChar char="-"/>
            </a:pPr>
            <a:endParaRPr lang="en-CA" baseline="0" dirty="0" smtClean="0"/>
          </a:p>
          <a:p>
            <a:pPr>
              <a:buFontTx/>
              <a:buChar char="-"/>
            </a:pPr>
            <a:r>
              <a:rPr lang="en-CA" baseline="0" dirty="0" smtClean="0"/>
              <a:t>Debrief: in a multilevel classroom or any classroom) all of our students have strengths and things they are least expert at. What is important is that they are in a learning community that supports students learning what their strengths and gifts are and how to use those gifts to help themselves and others. (career development) And that they support and skills such as goal setting to create a plan to develop in areas that they are not that comfortable in. (social constructivism)</a:t>
            </a:r>
          </a:p>
          <a:p>
            <a:pPr>
              <a:buFontTx/>
              <a:buChar char="-"/>
            </a:pPr>
            <a:endParaRPr lang="en-US" dirty="0"/>
          </a:p>
        </p:txBody>
      </p:sp>
      <p:sp>
        <p:nvSpPr>
          <p:cNvPr id="4" name="Slide Number Placeholder 3"/>
          <p:cNvSpPr>
            <a:spLocks noGrp="1"/>
          </p:cNvSpPr>
          <p:nvPr>
            <p:ph type="sldNum" sz="quarter" idx="10"/>
          </p:nvPr>
        </p:nvSpPr>
        <p:spPr/>
        <p:txBody>
          <a:bodyPr/>
          <a:lstStyle/>
          <a:p>
            <a:pPr>
              <a:defRPr/>
            </a:pPr>
            <a:fld id="{7A43B16D-AE97-4685-A5A7-762159698011}"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CA" dirty="0" smtClean="0"/>
              <a:t>Human</a:t>
            </a:r>
            <a:r>
              <a:rPr lang="en-CA" baseline="0" dirty="0" smtClean="0"/>
              <a:t> Continuum</a:t>
            </a:r>
          </a:p>
          <a:p>
            <a:r>
              <a:rPr lang="en-CA" baseline="0" dirty="0" smtClean="0"/>
              <a:t>- Tree represents grow over time; extreme patience with ourselves</a:t>
            </a:r>
            <a:endParaRPr lang="en-CA" dirty="0" smtClean="0"/>
          </a:p>
          <a:p>
            <a:pPr>
              <a:buFontTx/>
              <a:buChar char="-"/>
            </a:pPr>
            <a:r>
              <a:rPr lang="en-CA" dirty="0" smtClean="0"/>
              <a:t>Draw</a:t>
            </a:r>
            <a:r>
              <a:rPr lang="en-CA" baseline="0" dirty="0" smtClean="0"/>
              <a:t> out the characteristics of a continuum</a:t>
            </a:r>
            <a:br>
              <a:rPr lang="en-CA" baseline="0" dirty="0" smtClean="0"/>
            </a:br>
            <a:r>
              <a:rPr lang="en-CA" baseline="0" dirty="0" smtClean="0"/>
              <a:t>- </a:t>
            </a:r>
            <a:r>
              <a:rPr lang="en-CA" dirty="0" smtClean="0"/>
              <a:t>Understanding the concept of a</a:t>
            </a:r>
            <a:r>
              <a:rPr lang="en-CA" baseline="0" dirty="0" smtClean="0"/>
              <a:t> </a:t>
            </a:r>
            <a:r>
              <a:rPr lang="en-CA" dirty="0" smtClean="0"/>
              <a:t>continuum of learning</a:t>
            </a:r>
            <a:br>
              <a:rPr lang="en-CA" dirty="0" smtClean="0"/>
            </a:br>
            <a:r>
              <a:rPr lang="en-CA" dirty="0" smtClean="0"/>
              <a:t>- line</a:t>
            </a:r>
            <a:r>
              <a:rPr lang="en-CA" baseline="0" dirty="0" smtClean="0"/>
              <a:t> up in order of “how technically savvy you feel you are” as a teacher; from novice to expert; emerging, developing, transitioning, expanding</a:t>
            </a:r>
            <a:br>
              <a:rPr lang="en-CA" baseline="0" dirty="0" smtClean="0"/>
            </a:br>
            <a:r>
              <a:rPr lang="en-CA" baseline="0" dirty="0" smtClean="0"/>
              <a:t>Ask:  characteristics; that you are always moving along the continuum; you can always find yourself on a continuum</a:t>
            </a:r>
          </a:p>
          <a:p>
            <a:pPr>
              <a:buFontTx/>
              <a:buNone/>
            </a:pPr>
            <a:r>
              <a:rPr lang="en-CA" baseline="0" dirty="0" smtClean="0"/>
              <a:t>- Reorder yourselves in terms of your teaching experience, master teaching, pedagogy, in your journey as a teacher (has nothing to do with technology)</a:t>
            </a:r>
            <a:br>
              <a:rPr lang="en-CA" baseline="0" dirty="0" smtClean="0"/>
            </a:br>
            <a:r>
              <a:rPr lang="en-CA" baseline="0" dirty="0" smtClean="0"/>
              <a:t>Ask: explain that even though you may not have been further along on the tech continuum and you feel like your students know so much more than you do, as a teacher you actually bring the critical thinking and ethically and responsible, safety thinking that students do not have. – Each of us will be at different places on different continua and this is normal.  </a:t>
            </a:r>
          </a:p>
          <a:p>
            <a:pPr>
              <a:buFontTx/>
              <a:buChar char="-"/>
            </a:pPr>
            <a:r>
              <a:rPr lang="en-US" dirty="0" smtClean="0"/>
              <a:t>Emphasize how every class of students form a continuum</a:t>
            </a:r>
            <a:r>
              <a:rPr lang="en-US" baseline="0" dirty="0" smtClean="0"/>
              <a:t> </a:t>
            </a:r>
            <a:r>
              <a:rPr lang="en-US" dirty="0" smtClean="0"/>
              <a:t>of knowledge, skills, and attitudes and how teachers already deal with this</a:t>
            </a:r>
          </a:p>
          <a:p>
            <a:pPr>
              <a:buFontTx/>
              <a:buChar char="-"/>
            </a:pPr>
            <a:r>
              <a:rPr lang="en-US" dirty="0" smtClean="0"/>
              <a:t>Emphasize that the characteristics of a continuum include: a journey over time (developmental), describe what students CAN do (positive language)</a:t>
            </a:r>
          </a:p>
          <a:p>
            <a:pPr>
              <a:buFontTx/>
              <a:buChar char="-"/>
            </a:pPr>
            <a:endParaRPr lang="en-CA" dirty="0" smtClean="0"/>
          </a:p>
          <a:p>
            <a:pPr>
              <a:buFontTx/>
              <a:buNone/>
            </a:pPr>
            <a:r>
              <a:rPr lang="en-CA" dirty="0" smtClean="0"/>
              <a:t>Debrief:</a:t>
            </a:r>
            <a:r>
              <a:rPr lang="en-CA" baseline="0" dirty="0" smtClean="0"/>
              <a:t> characteristics of a learning continuum: </a:t>
            </a:r>
            <a:r>
              <a:rPr lang="en-US" dirty="0" smtClean="0"/>
              <a:t> a journey over time (developmental), describe what students CAN do (positive language); Through</a:t>
            </a:r>
            <a:r>
              <a:rPr lang="en-US" baseline="0" dirty="0" smtClean="0"/>
              <a:t> assessment FOR and AS learning teachers and students will begin see where students are on their continuum of learning.</a:t>
            </a:r>
            <a:endParaRPr lang="en-US" dirty="0"/>
          </a:p>
        </p:txBody>
      </p:sp>
      <p:sp>
        <p:nvSpPr>
          <p:cNvPr id="4" name="Slide Number Placeholder 3"/>
          <p:cNvSpPr>
            <a:spLocks noGrp="1"/>
          </p:cNvSpPr>
          <p:nvPr>
            <p:ph type="sldNum" sz="quarter" idx="10"/>
          </p:nvPr>
        </p:nvSpPr>
        <p:spPr/>
        <p:txBody>
          <a:bodyPr/>
          <a:lstStyle/>
          <a:p>
            <a:pPr>
              <a:defRPr/>
            </a:pPr>
            <a:fld id="{7A43B16D-AE97-4685-A5A7-762159698011}"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CA" dirty="0" smtClean="0"/>
              <a:t>hand-out word splash</a:t>
            </a:r>
          </a:p>
          <a:p>
            <a:pPr>
              <a:buFontTx/>
              <a:buChar char="-"/>
            </a:pPr>
            <a:r>
              <a:rPr lang="en-CA" dirty="0" smtClean="0"/>
              <a:t>Have people circle words</a:t>
            </a:r>
            <a:r>
              <a:rPr lang="en-CA" baseline="0" dirty="0" smtClean="0"/>
              <a:t> they know</a:t>
            </a:r>
          </a:p>
          <a:p>
            <a:pPr>
              <a:buFontTx/>
              <a:buChar char="-"/>
            </a:pPr>
            <a:r>
              <a:rPr lang="en-CA" baseline="0" dirty="0" smtClean="0"/>
              <a:t>Then have them walk around and meet with other people who know meaning of words that they did not know</a:t>
            </a:r>
          </a:p>
          <a:p>
            <a:pPr>
              <a:buFontTx/>
              <a:buChar char="-"/>
            </a:pPr>
            <a:r>
              <a:rPr lang="en-US" baseline="0" dirty="0" smtClean="0"/>
              <a:t>Then have people share with the large groups some definitions</a:t>
            </a:r>
          </a:p>
          <a:p>
            <a:pPr>
              <a:buFontTx/>
              <a:buNone/>
            </a:pPr>
            <a:r>
              <a:rPr lang="en-CA" baseline="0" dirty="0" smtClean="0"/>
              <a:t>- As you delve into Independent Together you will come across these words and their definitions, keep on the look up for these words</a:t>
            </a:r>
          </a:p>
        </p:txBody>
      </p:sp>
      <p:sp>
        <p:nvSpPr>
          <p:cNvPr id="4" name="Slide Number Placeholder 3"/>
          <p:cNvSpPr>
            <a:spLocks noGrp="1"/>
          </p:cNvSpPr>
          <p:nvPr>
            <p:ph type="sldNum" sz="quarter" idx="10"/>
          </p:nvPr>
        </p:nvSpPr>
        <p:spPr/>
        <p:txBody>
          <a:bodyPr/>
          <a:lstStyle/>
          <a:p>
            <a:pPr>
              <a:defRPr/>
            </a:pPr>
            <a:fld id="{7A43B16D-AE97-4685-A5A7-762159698011}"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 Handout note taking </a:t>
            </a:r>
            <a:r>
              <a:rPr lang="en-CA" dirty="0" err="1" smtClean="0"/>
              <a:t>blm</a:t>
            </a:r>
            <a:endParaRPr lang="en-CA" dirty="0" smtClean="0"/>
          </a:p>
          <a:p>
            <a:r>
              <a:rPr lang="en-CA" dirty="0" smtClean="0"/>
              <a:t>We will now divide into groups. Each group will take 30 minutes to explore one of the chapters of </a:t>
            </a:r>
            <a:r>
              <a:rPr lang="en-CA" i="1" dirty="0" smtClean="0"/>
              <a:t>Independent Together </a:t>
            </a:r>
            <a:r>
              <a:rPr lang="en-CA" dirty="0" smtClean="0"/>
              <a:t>and share your learning with the whole group.  The first group will review chapter one and the Multilevel website. </a:t>
            </a:r>
          </a:p>
          <a:p>
            <a:r>
              <a:rPr lang="en-CA" dirty="0" smtClean="0"/>
              <a:t>This Jigsaw approach will give you an overview of  five essentials for Quality Classroom practice in ML Classrooms by going through the document Each of you received a colour square of paper as you entered the room. The colour represents</a:t>
            </a:r>
            <a:endParaRPr lang="en-US" dirty="0" smtClean="0"/>
          </a:p>
          <a:p>
            <a:r>
              <a:rPr lang="en-CA" dirty="0" smtClean="0"/>
              <a:t>- Encourage them</a:t>
            </a:r>
            <a:r>
              <a:rPr lang="en-CA" baseline="0" dirty="0" smtClean="0"/>
              <a:t> to take risks in presentations, to reflect the diversity of learners and learning styles</a:t>
            </a:r>
            <a:endParaRPr lang="en-US" dirty="0"/>
          </a:p>
        </p:txBody>
      </p:sp>
      <p:sp>
        <p:nvSpPr>
          <p:cNvPr id="4" name="Slide Number Placeholder 3"/>
          <p:cNvSpPr>
            <a:spLocks noGrp="1"/>
          </p:cNvSpPr>
          <p:nvPr>
            <p:ph type="sldNum" sz="quarter" idx="10"/>
          </p:nvPr>
        </p:nvSpPr>
        <p:spPr/>
        <p:txBody>
          <a:bodyPr/>
          <a:lstStyle/>
          <a:p>
            <a:pPr>
              <a:defRPr/>
            </a:pPr>
            <a:fld id="{7A43B16D-AE97-4685-A5A7-762159698011}"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-review Task/Intent/Criteria</a:t>
            </a:r>
          </a:p>
          <a:p>
            <a:pPr>
              <a:buFontTx/>
              <a:buChar char="-"/>
            </a:pPr>
            <a:r>
              <a:rPr lang="en-CA" dirty="0" smtClean="0"/>
              <a:t> hand out 5 essential </a:t>
            </a:r>
            <a:r>
              <a:rPr lang="en-CA" dirty="0" err="1" smtClean="0"/>
              <a:t>blm</a:t>
            </a:r>
            <a:r>
              <a:rPr lang="en-CA" dirty="0" smtClean="0"/>
              <a:t>; explain;</a:t>
            </a:r>
            <a:r>
              <a:rPr lang="en-CA" baseline="0" dirty="0" smtClean="0"/>
              <a:t> and leave as a take away</a:t>
            </a:r>
            <a:endParaRPr lang="en-US" dirty="0" smtClean="0"/>
          </a:p>
        </p:txBody>
      </p:sp>
      <p:sp>
        <p:nvSpPr>
          <p:cNvPr id="4" name="Slide Number Placeholder 3"/>
          <p:cNvSpPr>
            <a:spLocks noGrp="1"/>
          </p:cNvSpPr>
          <p:nvPr>
            <p:ph type="sldNum" sz="quarter" idx="10"/>
          </p:nvPr>
        </p:nvSpPr>
        <p:spPr/>
        <p:txBody>
          <a:bodyPr/>
          <a:lstStyle/>
          <a:p>
            <a:pPr>
              <a:defRPr/>
            </a:pPr>
            <a:fld id="{7A43B16D-AE97-4685-A5A7-762159698011}"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74D3AD0-11BF-4A9C-8C3A-AEA213D1272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CB944C1-8EF0-4496-9B2C-3550F055AA5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90C7370-4B59-4FD3-AC70-C49758142EB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CA"/>
          </a:p>
        </p:txBody>
      </p:sp>
      <p:sp>
        <p:nvSpPr>
          <p:cNvPr id="3" name="Table Placeholder 2"/>
          <p:cNvSpPr>
            <a:spLocks noGrp="1"/>
          </p:cNvSpPr>
          <p:nvPr>
            <p:ph type="tbl" idx="1"/>
          </p:nvPr>
        </p:nvSpPr>
        <p:spPr>
          <a:xfrm>
            <a:off x="457200" y="1600200"/>
            <a:ext cx="8229600" cy="4525963"/>
          </a:xfrm>
        </p:spPr>
        <p:txBody>
          <a:bodyPr rtlCol="0">
            <a:normAutofit/>
          </a:bodyPr>
          <a:lstStyle/>
          <a:p>
            <a:pPr lvl="0"/>
            <a:endParaRPr lang="en-CA" noProof="0" smtClean="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6FCFD9F-A4B0-4ECB-876D-05A2025812A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BB0461B-655A-43FD-B740-9A1A90BE6CF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F1F0118-61E5-47B7-82EE-B0898591AFB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2662ABE-71CA-4E19-859C-DB3E61493DA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DB35C2F-2DF0-4EED-9EEF-8C085B6EB79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DD73A45-F447-40EB-84F9-94611C4073D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48DB85-8E7C-4F39-94E8-E87859005A2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D2EEB6D-1867-4159-801B-847E84F504A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15406EC-7058-4F58-95F4-0660A7646EF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CA"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spcBef>
                <a:spcPct val="50000"/>
              </a:spcBef>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spcBef>
                <a:spcPct val="50000"/>
              </a:spcBef>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spcBef>
                <a:spcPct val="50000"/>
              </a:spcBef>
              <a:defRPr sz="1200">
                <a:solidFill>
                  <a:schemeClr val="tx1">
                    <a:tint val="75000"/>
                  </a:schemeClr>
                </a:solidFill>
              </a:defRPr>
            </a:lvl1pPr>
          </a:lstStyle>
          <a:p>
            <a:pPr>
              <a:defRPr/>
            </a:pPr>
            <a:fld id="{238E6B9F-1DC4-459E-8E0D-C9FE186346F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71" r:id="rId1"/>
    <p:sldLayoutId id="2147483770" r:id="rId2"/>
    <p:sldLayoutId id="2147483769" r:id="rId3"/>
    <p:sldLayoutId id="2147483768" r:id="rId4"/>
    <p:sldLayoutId id="2147483767" r:id="rId5"/>
    <p:sldLayoutId id="2147483766" r:id="rId6"/>
    <p:sldLayoutId id="2147483765" r:id="rId7"/>
    <p:sldLayoutId id="2147483764" r:id="rId8"/>
    <p:sldLayoutId id="2147483763" r:id="rId9"/>
    <p:sldLayoutId id="2147483762" r:id="rId10"/>
    <p:sldLayoutId id="2147483761" r:id="rId11"/>
    <p:sldLayoutId id="214748376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wordle.net/"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package" Target="../embeddings/Microsoft_Office_Word_Document2.docx"/></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Document3.docx"/><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package" Target="../embeddings/Microsoft_Office_Word_Document4.docx"/></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Office_Word_Document5.docx"/><Relationship Id="rId2" Type="http://schemas.openxmlformats.org/officeDocument/2006/relationships/slideLayout" Target="../slideLayouts/slideLayout7.xml"/><Relationship Id="rId1" Type="http://schemas.openxmlformats.org/officeDocument/2006/relationships/vmlDrawing" Target="../drawings/vmlDrawing5.v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package" Target="../embeddings/Microsoft_Office_Word_Document6.docx"/></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video" Target="file:///E:\Twilight%20%2030-30---30-36.wmv"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video" Target="file:///E:\57-21---57-36.wmv" TargetMode="Externa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35.xml.rels><?xml version="1.0" encoding="UTF-8" standalone="yes"?>
<Relationships xmlns="http://schemas.openxmlformats.org/package/2006/relationships"><Relationship Id="rId3" Type="http://schemas.openxmlformats.org/officeDocument/2006/relationships/oleObject" Target="../embeddings/Microsoft_Office_Word_97_-_2003_Document1.doc"/><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2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Word_Document7.docx"/><Relationship Id="rId2" Type="http://schemas.openxmlformats.org/officeDocument/2006/relationships/slideLayout" Target="../slideLayouts/slideLayout7.xml"/><Relationship Id="rId1" Type="http://schemas.openxmlformats.org/officeDocument/2006/relationships/vmlDrawing" Target="../drawings/vmlDrawing9.vml"/></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Word_Document8.docx"/><Relationship Id="rId2" Type="http://schemas.openxmlformats.org/officeDocument/2006/relationships/slideLayout" Target="../slideLayouts/slideLayout7.xml"/><Relationship Id="rId1" Type="http://schemas.openxmlformats.org/officeDocument/2006/relationships/vmlDrawing" Target="../drawings/vmlDrawing10.v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package" Target="../embeddings/Microsoft_Office_Word_Document9.docx"/></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package" Target="../embeddings/Microsoft_Office_Word_Document10.docx"/></Relationships>
</file>

<file path=ppt/slides/_rels/slide4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hyperlink" Target="http://www.edu.gov.mb.ca/k12/cur/ela/index.html-"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package" Target="../embeddings/Microsoft_Office_Word_Document11.docx"/></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1" name="Picture 3"/>
          <p:cNvPicPr>
            <a:picLocks noChangeAspect="1" noChangeArrowheads="1"/>
          </p:cNvPicPr>
          <p:nvPr/>
        </p:nvPicPr>
        <p:blipFill>
          <a:blip r:embed="rId3" cstate="print"/>
          <a:srcRect/>
          <a:stretch>
            <a:fillRect/>
          </a:stretch>
        </p:blipFill>
        <p:spPr bwMode="auto">
          <a:xfrm>
            <a:off x="-1" y="0"/>
            <a:ext cx="9187543"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67000"/>
            <a:ext cx="8229600" cy="3459163"/>
          </a:xfrm>
        </p:spPr>
        <p:txBody>
          <a:bodyPr/>
          <a:lstStyle/>
          <a:p>
            <a:endParaRPr lang="en-US" dirty="0"/>
          </a:p>
        </p:txBody>
      </p:sp>
      <p:pic>
        <p:nvPicPr>
          <p:cNvPr id="245765" name="Picture 5" descr="C:\Documents and Settings\mecy\Local Settings\Temporary Internet Files\Content.IE5\K01T548N\MP900202222[1].jpg"/>
          <p:cNvPicPr>
            <a:picLocks noChangeAspect="1" noChangeArrowheads="1"/>
          </p:cNvPicPr>
          <p:nvPr/>
        </p:nvPicPr>
        <p:blipFill>
          <a:blip r:embed="rId3" cstate="print"/>
          <a:srcRect/>
          <a:stretch>
            <a:fillRect/>
          </a:stretch>
        </p:blipFill>
        <p:spPr bwMode="auto">
          <a:xfrm>
            <a:off x="-922756" y="0"/>
            <a:ext cx="10313858" cy="6858000"/>
          </a:xfrm>
          <a:prstGeom prst="rect">
            <a:avLst/>
          </a:prstGeom>
          <a:noFill/>
        </p:spPr>
      </p:pic>
      <p:sp>
        <p:nvSpPr>
          <p:cNvPr id="9" name="TextBox 8"/>
          <p:cNvSpPr txBox="1"/>
          <p:nvPr/>
        </p:nvSpPr>
        <p:spPr>
          <a:xfrm>
            <a:off x="609600" y="457200"/>
            <a:ext cx="4648200" cy="1846659"/>
          </a:xfrm>
          <a:prstGeom prst="rect">
            <a:avLst/>
          </a:prstGeom>
          <a:noFill/>
        </p:spPr>
        <p:txBody>
          <a:bodyPr wrap="square" rtlCol="0">
            <a:spAutoFit/>
          </a:bodyPr>
          <a:lstStyle/>
          <a:p>
            <a:r>
              <a:rPr lang="en-CA" sz="2400" dirty="0" smtClean="0">
                <a:solidFill>
                  <a:schemeClr val="bg1"/>
                </a:solidFill>
              </a:rPr>
              <a:t>Thank you for your participation in today’s learning about the multilevel learning community.</a:t>
            </a:r>
            <a:endParaRPr lang="en-US" sz="2400" dirty="0" smtClean="0">
              <a:solidFill>
                <a:schemeClr val="bg1"/>
              </a:solidFill>
            </a:endParaRP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Wordle</a:t>
            </a:r>
            <a:endParaRPr lang="en-US" dirty="0"/>
          </a:p>
        </p:txBody>
      </p:sp>
      <p:sp>
        <p:nvSpPr>
          <p:cNvPr id="3" name="Content Placeholder 2"/>
          <p:cNvSpPr>
            <a:spLocks noGrp="1"/>
          </p:cNvSpPr>
          <p:nvPr>
            <p:ph idx="1"/>
          </p:nvPr>
        </p:nvSpPr>
        <p:spPr/>
        <p:txBody>
          <a:bodyPr/>
          <a:lstStyle/>
          <a:p>
            <a:pPr algn="ctr">
              <a:buNone/>
            </a:pPr>
            <a:r>
              <a:rPr lang="en-US" b="1" i="1" dirty="0" err="1" smtClean="0">
                <a:hlinkClick r:id="rId2"/>
              </a:rPr>
              <a:t>Wordle</a:t>
            </a:r>
            <a:r>
              <a:rPr lang="en-US" b="1" dirty="0" smtClean="0">
                <a:hlinkClick r:id="rId2"/>
              </a:rPr>
              <a:t> - Beautiful Word Clouds</a:t>
            </a:r>
            <a:endParaRPr lang="en-US" b="1" dirty="0" smtClean="0"/>
          </a:p>
          <a:p>
            <a:endParaRPr lang="en-US" b="1" dirty="0" smtClean="0"/>
          </a:p>
          <a:p>
            <a:pPr>
              <a:buNone/>
            </a:pPr>
            <a:r>
              <a:rPr lang="en-US" i="1" dirty="0" smtClean="0"/>
              <a:t>	</a:t>
            </a:r>
            <a:r>
              <a:rPr lang="en-US" i="1" dirty="0" err="1" smtClean="0"/>
              <a:t>Wordle</a:t>
            </a:r>
            <a:r>
              <a:rPr lang="en-US" dirty="0" smtClean="0"/>
              <a:t> is a toy for generating “word clouds” from text that you provide. The clouds give greater prominence to words that appear more frequently in the </a:t>
            </a:r>
            <a:r>
              <a:rPr lang="en-US" b="1" dirty="0" smtClean="0"/>
              <a:t>...</a:t>
            </a:r>
            <a:r>
              <a:rPr lang="en-US" dirty="0" smtClean="0"/>
              <a:t/>
            </a:r>
            <a:br>
              <a:rPr lang="en-US" dirty="0" smtClean="0"/>
            </a:br>
            <a:r>
              <a:rPr lang="en-US" i="1" dirty="0" smtClean="0"/>
              <a:t>www.</a:t>
            </a:r>
            <a:r>
              <a:rPr lang="en-US" b="1" i="1" dirty="0" smtClean="0"/>
              <a:t>wordle</a:t>
            </a:r>
            <a:r>
              <a:rPr lang="en-US" i="1" dirty="0" smtClean="0"/>
              <a:t>.net/ </a:t>
            </a:r>
            <a:endParaRPr lang="en-US" dirty="0" smtClean="0"/>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8178" name="Object 2"/>
          <p:cNvGraphicFramePr>
            <a:graphicFrameLocks noChangeAspect="1"/>
          </p:cNvGraphicFramePr>
          <p:nvPr>
            <p:ph idx="1"/>
          </p:nvPr>
        </p:nvGraphicFramePr>
        <p:xfrm>
          <a:off x="0" y="0"/>
          <a:ext cx="9144000" cy="6858000"/>
        </p:xfrm>
        <a:graphic>
          <a:graphicData uri="http://schemas.openxmlformats.org/presentationml/2006/ole">
            <p:oleObj spid="_x0000_s178178" name="Document" r:id="rId3" imgW="8380692" imgH="7001691" progId="Word.Document.12">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CA" b="1" dirty="0" smtClean="0"/>
              <a:t>What is a multilevel classroom in Manitoba?</a:t>
            </a:r>
          </a:p>
        </p:txBody>
      </p:sp>
      <p:sp>
        <p:nvSpPr>
          <p:cNvPr id="114690" name="Rectangle 3"/>
          <p:cNvSpPr>
            <a:spLocks noGrp="1" noChangeArrowheads="1"/>
          </p:cNvSpPr>
          <p:nvPr>
            <p:ph idx="1"/>
          </p:nvPr>
        </p:nvSpPr>
        <p:spPr>
          <a:xfrm>
            <a:off x="609600" y="1981200"/>
            <a:ext cx="8077200" cy="4419600"/>
          </a:xfrm>
        </p:spPr>
        <p:txBody>
          <a:bodyPr/>
          <a:lstStyle/>
          <a:p>
            <a:pPr eaLnBrk="1" hangingPunct="1">
              <a:lnSpc>
                <a:spcPct val="105000"/>
              </a:lnSpc>
              <a:buFont typeface="Arial" charset="0"/>
              <a:buNone/>
            </a:pPr>
            <a:r>
              <a:rPr lang="en-CA" sz="3600" smtClean="0"/>
              <a:t>Defined in</a:t>
            </a:r>
            <a:r>
              <a:rPr lang="en-CA" sz="3600" i="1" smtClean="0"/>
              <a:t> IT</a:t>
            </a:r>
            <a:r>
              <a:rPr lang="en-CA" sz="3600" smtClean="0"/>
              <a:t>, 2003, </a:t>
            </a:r>
            <a:r>
              <a:rPr lang="en-CA" sz="3600" i="1" smtClean="0"/>
              <a:t>Glossary</a:t>
            </a:r>
            <a:r>
              <a:rPr lang="en-CA" sz="3600" smtClean="0"/>
              <a:t>:</a:t>
            </a:r>
          </a:p>
          <a:p>
            <a:pPr eaLnBrk="1" hangingPunct="1">
              <a:lnSpc>
                <a:spcPct val="105000"/>
              </a:lnSpc>
              <a:buFont typeface="Wingdings" pitchFamily="2" charset="2"/>
              <a:buChar char="§"/>
            </a:pPr>
            <a:r>
              <a:rPr lang="en-CA" sz="3600" smtClean="0"/>
              <a:t>1 teacher</a:t>
            </a:r>
          </a:p>
          <a:p>
            <a:pPr eaLnBrk="1" hangingPunct="1">
              <a:lnSpc>
                <a:spcPct val="105000"/>
              </a:lnSpc>
              <a:buFont typeface="Wingdings" pitchFamily="2" charset="2"/>
              <a:buChar char="§"/>
            </a:pPr>
            <a:r>
              <a:rPr lang="en-CA" sz="3600" smtClean="0"/>
              <a:t>2 or more grade levels in one classroom</a:t>
            </a:r>
          </a:p>
          <a:p>
            <a:pPr eaLnBrk="1" hangingPunct="1">
              <a:lnSpc>
                <a:spcPct val="105000"/>
              </a:lnSpc>
              <a:buFont typeface="Wingdings" pitchFamily="2" charset="2"/>
              <a:buChar char="§"/>
            </a:pPr>
            <a:r>
              <a:rPr lang="en-CA" sz="3600" smtClean="0"/>
              <a:t>2 or more years with same teacher</a:t>
            </a:r>
            <a:r>
              <a:rPr lang="en-CA" smtClean="0"/>
              <a:t> </a:t>
            </a:r>
          </a:p>
          <a:p>
            <a:pPr eaLnBrk="1" hangingPunct="1">
              <a:lnSpc>
                <a:spcPct val="105000"/>
              </a:lnSpc>
              <a:buFont typeface="Wingdings" pitchFamily="2" charset="2"/>
              <a:buChar char="§"/>
            </a:pPr>
            <a:r>
              <a:rPr lang="en-CA" sz="3600" smtClean="0"/>
              <a:t>Student-centred</a:t>
            </a:r>
            <a:r>
              <a:rPr lang="en-CA" smtClean="0"/>
              <a: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29" name="Picture 2" descr="ml_cover"/>
          <p:cNvPicPr>
            <a:picLocks noChangeAspect="1" noChangeArrowheads="1"/>
          </p:cNvPicPr>
          <p:nvPr/>
        </p:nvPicPr>
        <p:blipFill>
          <a:blip r:embed="rId2" cstate="print"/>
          <a:srcRect/>
          <a:stretch>
            <a:fillRect/>
          </a:stretch>
        </p:blipFill>
        <p:spPr bwMode="auto">
          <a:xfrm>
            <a:off x="1752600" y="-771884"/>
            <a:ext cx="5486400" cy="7629884"/>
          </a:xfrm>
          <a:prstGeom prst="rect">
            <a:avLst/>
          </a:prstGeom>
          <a:noFill/>
          <a:ln w="9525">
            <a:noFill/>
            <a:miter lim="800000"/>
            <a:headEnd/>
            <a:tailEnd/>
          </a:ln>
        </p:spPr>
      </p:pic>
      <p:sp>
        <p:nvSpPr>
          <p:cNvPr id="124930" name="Text Box 3"/>
          <p:cNvSpPr txBox="1">
            <a:spLocks noChangeArrowheads="1"/>
          </p:cNvSpPr>
          <p:nvPr/>
        </p:nvSpPr>
        <p:spPr bwMode="auto">
          <a:xfrm>
            <a:off x="1447800" y="3200400"/>
            <a:ext cx="4114800" cy="2228850"/>
          </a:xfrm>
          <a:prstGeom prst="rect">
            <a:avLst/>
          </a:prstGeom>
          <a:noFill/>
          <a:ln w="9525">
            <a:noFill/>
            <a:miter lim="800000"/>
            <a:headEnd/>
            <a:tailEnd/>
          </a:ln>
        </p:spPr>
        <p:txBody>
          <a:bodyPr>
            <a:spAutoFit/>
          </a:bodyPr>
          <a:lstStyle/>
          <a:p>
            <a:pPr>
              <a:spcBef>
                <a:spcPct val="50000"/>
              </a:spcBef>
            </a:pPr>
            <a:endParaRPr lang="en-US" sz="2800" dirty="0">
              <a:solidFill>
                <a:schemeClr val="bg2"/>
              </a:solidFill>
              <a:latin typeface="Times New Roman" pitchFamily="18" charset="0"/>
            </a:endParaRPr>
          </a:p>
          <a:p>
            <a:pPr>
              <a:spcBef>
                <a:spcPct val="50000"/>
              </a:spcBef>
            </a:pPr>
            <a:r>
              <a:rPr lang="en-US" sz="2800" dirty="0">
                <a:solidFill>
                  <a:schemeClr val="bg2"/>
                </a:solidFill>
                <a:latin typeface="Times New Roman" pitchFamily="18" charset="0"/>
              </a:rPr>
              <a:t>Manitoba Education, Citizenship and Youth</a:t>
            </a:r>
          </a:p>
          <a:p>
            <a:pPr>
              <a:spcBef>
                <a:spcPct val="50000"/>
              </a:spcBef>
            </a:pPr>
            <a:r>
              <a:rPr lang="en-US" sz="2800" dirty="0">
                <a:solidFill>
                  <a:schemeClr val="bg2"/>
                </a:solidFill>
                <a:latin typeface="Times New Roman" pitchFamily="18" charset="0"/>
              </a:rPr>
              <a:t>November 2003</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2"/>
          <p:cNvSpPr>
            <a:spLocks noGrp="1" noChangeArrowheads="1"/>
          </p:cNvSpPr>
          <p:nvPr>
            <p:ph type="title"/>
          </p:nvPr>
        </p:nvSpPr>
        <p:spPr/>
        <p:txBody>
          <a:bodyPr/>
          <a:lstStyle/>
          <a:p>
            <a:pPr eaLnBrk="1" hangingPunct="1"/>
            <a:endParaRPr lang="en-US" smtClean="0"/>
          </a:p>
        </p:txBody>
      </p:sp>
      <p:sp>
        <p:nvSpPr>
          <p:cNvPr id="132098" name="Rectangle 3"/>
          <p:cNvSpPr>
            <a:spLocks noGrp="1" noChangeArrowheads="1"/>
          </p:cNvSpPr>
          <p:nvPr>
            <p:ph sz="half" idx="1"/>
          </p:nvPr>
        </p:nvSpPr>
        <p:spPr>
          <a:xfrm>
            <a:off x="457200" y="1600200"/>
            <a:ext cx="4033838" cy="4525963"/>
          </a:xfrm>
        </p:spPr>
        <p:txBody>
          <a:bodyPr/>
          <a:lstStyle/>
          <a:p>
            <a:pPr eaLnBrk="1" hangingPunct="1"/>
            <a:endParaRPr lang="en-US" smtClean="0"/>
          </a:p>
        </p:txBody>
      </p:sp>
      <p:sp>
        <p:nvSpPr>
          <p:cNvPr id="132099" name="Rectangle 4"/>
          <p:cNvSpPr>
            <a:spLocks noGrp="1" noChangeArrowheads="1"/>
          </p:cNvSpPr>
          <p:nvPr>
            <p:ph sz="half" idx="2"/>
          </p:nvPr>
        </p:nvSpPr>
        <p:spPr>
          <a:xfrm>
            <a:off x="4652963" y="1600200"/>
            <a:ext cx="4033837" cy="4525963"/>
          </a:xfrm>
        </p:spPr>
        <p:txBody>
          <a:bodyPr/>
          <a:lstStyle/>
          <a:p>
            <a:pPr eaLnBrk="1" hangingPunct="1"/>
            <a:endParaRPr lang="en-US" smtClean="0"/>
          </a:p>
        </p:txBody>
      </p:sp>
      <p:pic>
        <p:nvPicPr>
          <p:cNvPr id="132100" name="Picture 5" descr="MLLR_shot"/>
          <p:cNvPicPr>
            <a:picLocks noChangeAspect="1" noChangeArrowheads="1"/>
          </p:cNvPicPr>
          <p:nvPr/>
        </p:nvPicPr>
        <p:blipFill>
          <a:blip r:embed="rId3" cstate="print"/>
          <a:srcRect/>
          <a:stretch>
            <a:fillRect/>
          </a:stretch>
        </p:blipFill>
        <p:spPr bwMode="auto">
          <a:xfrm>
            <a:off x="0" y="-285750"/>
            <a:ext cx="9144000" cy="7129463"/>
          </a:xfrm>
          <a:prstGeom prst="rect">
            <a:avLst/>
          </a:prstGeom>
          <a:noFill/>
          <a:ln w="9525">
            <a:noFill/>
            <a:miter lim="800000"/>
            <a:headEnd/>
            <a:tailEnd/>
          </a:ln>
        </p:spPr>
      </p:pic>
      <p:sp>
        <p:nvSpPr>
          <p:cNvPr id="132101" name="Text Box 6"/>
          <p:cNvSpPr txBox="1">
            <a:spLocks noChangeArrowheads="1"/>
          </p:cNvSpPr>
          <p:nvPr/>
        </p:nvSpPr>
        <p:spPr bwMode="auto">
          <a:xfrm>
            <a:off x="2133600" y="6400800"/>
            <a:ext cx="6705600" cy="366713"/>
          </a:xfrm>
          <a:prstGeom prst="rect">
            <a:avLst/>
          </a:prstGeom>
          <a:solidFill>
            <a:srgbClr val="FFFF00"/>
          </a:solidFill>
          <a:ln w="9525" algn="ctr">
            <a:noFill/>
            <a:miter lim="800000"/>
            <a:headEnd/>
            <a:tailEnd/>
          </a:ln>
        </p:spPr>
        <p:txBody>
          <a:bodyPr>
            <a:spAutoFit/>
          </a:bodyPr>
          <a:lstStyle/>
          <a:p>
            <a:pPr>
              <a:spcBef>
                <a:spcPct val="50000"/>
              </a:spcBef>
            </a:pPr>
            <a:r>
              <a:rPr lang="en-US"/>
              <a:t>                 www.edu.gov.mb.ca/ks4/cur/multilevel/index.html</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3" name="Picture 2" descr="HutterianClassroom"/>
          <p:cNvPicPr>
            <a:picLocks noChangeAspect="1" noChangeArrowheads="1"/>
          </p:cNvPicPr>
          <p:nvPr/>
        </p:nvPicPr>
        <p:blipFill>
          <a:blip r:embed="rId2" cstate="print"/>
          <a:srcRect/>
          <a:stretch>
            <a:fillRect/>
          </a:stretch>
        </p:blipFill>
        <p:spPr bwMode="auto">
          <a:xfrm>
            <a:off x="0" y="0"/>
            <a:ext cx="9144000" cy="6851650"/>
          </a:xfrm>
          <a:prstGeom prst="rect">
            <a:avLst/>
          </a:prstGeom>
          <a:noFill/>
          <a:ln w="9525">
            <a:noFill/>
            <a:miter lim="800000"/>
            <a:headEnd/>
            <a:tailEnd/>
          </a:ln>
        </p:spPr>
      </p:pic>
      <p:sp>
        <p:nvSpPr>
          <p:cNvPr id="141314" name="Text Box 3"/>
          <p:cNvSpPr txBox="1">
            <a:spLocks noChangeArrowheads="1"/>
          </p:cNvSpPr>
          <p:nvPr/>
        </p:nvSpPr>
        <p:spPr bwMode="auto">
          <a:xfrm>
            <a:off x="990600" y="2922588"/>
            <a:ext cx="7315200" cy="3478212"/>
          </a:xfrm>
          <a:prstGeom prst="rect">
            <a:avLst/>
          </a:prstGeom>
          <a:noFill/>
          <a:ln w="9525">
            <a:noFill/>
            <a:miter lim="800000"/>
            <a:headEnd/>
            <a:tailEnd/>
          </a:ln>
        </p:spPr>
        <p:txBody>
          <a:bodyPr>
            <a:spAutoFit/>
          </a:bodyPr>
          <a:lstStyle/>
          <a:p>
            <a:pPr algn="ctr">
              <a:spcBef>
                <a:spcPct val="50000"/>
              </a:spcBef>
            </a:pPr>
            <a:r>
              <a:rPr lang="en-US" sz="4000">
                <a:solidFill>
                  <a:schemeClr val="bg1"/>
                </a:solidFill>
                <a:cs typeface="Arial" charset="0"/>
              </a:rPr>
              <a:t>Theoretical Underpinnings</a:t>
            </a:r>
            <a:endParaRPr lang="en-US" sz="4000" b="0">
              <a:cs typeface="Arial" charset="0"/>
            </a:endParaRPr>
          </a:p>
          <a:p>
            <a:pPr lvl="1">
              <a:buFontTx/>
              <a:buChar char="•"/>
            </a:pPr>
            <a:r>
              <a:rPr lang="en-US" sz="3600" b="0">
                <a:solidFill>
                  <a:schemeClr val="bg1"/>
                </a:solidFill>
                <a:cs typeface="Arial" charset="0"/>
              </a:rPr>
              <a:t>Outcome-based curricula</a:t>
            </a:r>
          </a:p>
          <a:p>
            <a:pPr lvl="1">
              <a:buFontTx/>
              <a:buChar char="•"/>
            </a:pPr>
            <a:r>
              <a:rPr lang="en-US" sz="3600" b="0">
                <a:solidFill>
                  <a:schemeClr val="bg1"/>
                </a:solidFill>
                <a:cs typeface="Arial" charset="0"/>
              </a:rPr>
              <a:t>Brain-based research</a:t>
            </a:r>
          </a:p>
          <a:p>
            <a:pPr lvl="1">
              <a:buFontTx/>
              <a:buChar char="•"/>
            </a:pPr>
            <a:r>
              <a:rPr lang="en-US" sz="3600" b="0">
                <a:solidFill>
                  <a:schemeClr val="bg1"/>
                </a:solidFill>
                <a:cs typeface="Arial" charset="0"/>
              </a:rPr>
              <a:t>Model of Explicit Instruction</a:t>
            </a:r>
          </a:p>
          <a:p>
            <a:pPr lvl="1">
              <a:buFontTx/>
              <a:buChar char="•"/>
            </a:pPr>
            <a:r>
              <a:rPr lang="en-US" sz="3600" b="0">
                <a:solidFill>
                  <a:schemeClr val="bg1"/>
                </a:solidFill>
                <a:cs typeface="Arial" charset="0"/>
              </a:rPr>
              <a:t>Formative assessment</a:t>
            </a:r>
          </a:p>
          <a:p>
            <a:pPr lvl="1">
              <a:buFontTx/>
              <a:buChar char="•"/>
            </a:pPr>
            <a:r>
              <a:rPr lang="en-US" sz="3600" b="0">
                <a:solidFill>
                  <a:schemeClr val="bg1"/>
                </a:solidFill>
                <a:cs typeface="Arial" charset="0"/>
              </a:rPr>
              <a:t>The </a:t>
            </a:r>
            <a:r>
              <a:rPr lang="en-US" sz="3600" b="0" i="1">
                <a:solidFill>
                  <a:schemeClr val="bg1"/>
                </a:solidFill>
                <a:cs typeface="Arial" charset="0"/>
              </a:rPr>
              <a:t>Continuum of Learning,</a:t>
            </a:r>
            <a:r>
              <a:rPr lang="en-US" sz="3200" b="0" i="1">
                <a:solidFill>
                  <a:schemeClr val="bg1"/>
                </a:solidFill>
                <a:cs typeface="Arial" charset="0"/>
              </a:rPr>
              <a:t> </a:t>
            </a:r>
            <a:r>
              <a:rPr lang="en-US" sz="2000" b="0">
                <a:solidFill>
                  <a:schemeClr val="bg1"/>
                </a:solidFill>
                <a:cs typeface="Arial" charset="0"/>
              </a:rPr>
              <a:t>IT, vii</a:t>
            </a:r>
          </a:p>
        </p:txBody>
      </p:sp>
      <p:sp>
        <p:nvSpPr>
          <p:cNvPr id="141315" name="Text Box 4"/>
          <p:cNvSpPr txBox="1">
            <a:spLocks noChangeArrowheads="1"/>
          </p:cNvSpPr>
          <p:nvPr/>
        </p:nvSpPr>
        <p:spPr bwMode="auto">
          <a:xfrm>
            <a:off x="381000" y="457200"/>
            <a:ext cx="8229600" cy="1938338"/>
          </a:xfrm>
          <a:prstGeom prst="rect">
            <a:avLst/>
          </a:prstGeom>
          <a:noFill/>
          <a:ln w="9525">
            <a:noFill/>
            <a:miter lim="800000"/>
            <a:headEnd/>
            <a:tailEnd/>
          </a:ln>
        </p:spPr>
        <p:txBody>
          <a:bodyPr>
            <a:spAutoFit/>
          </a:bodyPr>
          <a:lstStyle/>
          <a:p>
            <a:pPr algn="ctr">
              <a:spcBef>
                <a:spcPct val="50000"/>
              </a:spcBef>
            </a:pPr>
            <a:r>
              <a:rPr lang="en-US" sz="4000">
                <a:solidFill>
                  <a:schemeClr val="bg1"/>
                </a:solidFill>
                <a:latin typeface="Times New Roman" pitchFamily="18" charset="0"/>
              </a:rPr>
              <a:t>    </a:t>
            </a:r>
            <a:r>
              <a:rPr lang="en-US" sz="4000" i="1">
                <a:solidFill>
                  <a:schemeClr val="bg1"/>
                </a:solidFill>
                <a:cs typeface="Arial" charset="0"/>
              </a:rPr>
              <a:t>Independent Together: Supporting the Multilevel Learning Community</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3490" name="Object 2"/>
          <p:cNvGraphicFramePr>
            <a:graphicFrameLocks noChangeAspect="1"/>
          </p:cNvGraphicFramePr>
          <p:nvPr/>
        </p:nvGraphicFramePr>
        <p:xfrm>
          <a:off x="0" y="0"/>
          <a:ext cx="9144000" cy="6858000"/>
        </p:xfrm>
        <a:graphic>
          <a:graphicData uri="http://schemas.openxmlformats.org/presentationml/2006/ole">
            <p:oleObj spid="_x0000_s63490" name="Document" r:id="rId4" imgW="8380692" imgH="6959890" progId="Word.Document.12">
              <p:embed/>
            </p:oleObj>
          </a:graphicData>
        </a:graphic>
      </p:graphicFrame>
      <p:cxnSp>
        <p:nvCxnSpPr>
          <p:cNvPr id="4" name="Straight Arrow Connector 3"/>
          <p:cNvCxnSpPr/>
          <p:nvPr/>
        </p:nvCxnSpPr>
        <p:spPr>
          <a:xfrm>
            <a:off x="4038600" y="2743200"/>
            <a:ext cx="2362200" cy="3810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038600" y="2743200"/>
            <a:ext cx="1676400" cy="6858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4114800" y="2743200"/>
            <a:ext cx="1600200" cy="4572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7763" name="TextBox 17"/>
          <p:cNvSpPr txBox="1">
            <a:spLocks noChangeArrowheads="1"/>
          </p:cNvSpPr>
          <p:nvPr/>
        </p:nvSpPr>
        <p:spPr bwMode="auto">
          <a:xfrm>
            <a:off x="762000" y="533400"/>
            <a:ext cx="8001000" cy="369888"/>
          </a:xfrm>
          <a:prstGeom prst="rect">
            <a:avLst/>
          </a:prstGeom>
          <a:noFill/>
          <a:ln w="9525">
            <a:noFill/>
            <a:miter lim="800000"/>
            <a:headEnd/>
            <a:tailEnd/>
          </a:ln>
        </p:spPr>
        <p:txBody>
          <a:bodyPr>
            <a:spAutoFit/>
          </a:bodyPr>
          <a:lstStyle/>
          <a:p>
            <a:pPr>
              <a:spcBef>
                <a:spcPct val="50000"/>
              </a:spcBef>
            </a:pPr>
            <a:endParaRPr lang="en-CA"/>
          </a:p>
        </p:txBody>
      </p:sp>
      <p:graphicFrame>
        <p:nvGraphicFramePr>
          <p:cNvPr id="117762" name="Object 2"/>
          <p:cNvGraphicFramePr>
            <a:graphicFrameLocks noChangeAspect="1"/>
          </p:cNvGraphicFramePr>
          <p:nvPr/>
        </p:nvGraphicFramePr>
        <p:xfrm>
          <a:off x="0" y="0"/>
          <a:ext cx="9144000" cy="6858000"/>
        </p:xfrm>
        <a:graphic>
          <a:graphicData uri="http://schemas.openxmlformats.org/presentationml/2006/ole">
            <p:oleObj spid="_x0000_s117762" name="Document" r:id="rId3" imgW="8380692" imgH="7001691" progId="Word.Document.12">
              <p:embed/>
            </p:oleObj>
          </a:graphicData>
        </a:graphic>
      </p:graphicFrame>
      <p:cxnSp>
        <p:nvCxnSpPr>
          <p:cNvPr id="7" name="Straight Arrow Connector 6"/>
          <p:cNvCxnSpPr/>
          <p:nvPr/>
        </p:nvCxnSpPr>
        <p:spPr>
          <a:xfrm>
            <a:off x="4114800" y="2743200"/>
            <a:ext cx="1676400" cy="4572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114800" y="2743200"/>
            <a:ext cx="2362200" cy="3810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191000" y="2743200"/>
            <a:ext cx="3124200" cy="3048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3"/>
          <p:cNvSpPr>
            <a:spLocks noGrp="1"/>
          </p:cNvSpPr>
          <p:nvPr>
            <p:ph type="title"/>
          </p:nvPr>
        </p:nvSpPr>
        <p:spPr/>
        <p:txBody>
          <a:bodyPr/>
          <a:lstStyle/>
          <a:p>
            <a:pPr eaLnBrk="1" hangingPunct="1"/>
            <a:r>
              <a:rPr lang="en-CA" sz="3200" b="1" smtClean="0"/>
              <a:t>People Search: </a:t>
            </a:r>
            <a:r>
              <a:rPr lang="en-CA" sz="3200" smtClean="0"/>
              <a:t>Activation Strategy/Formative Assessment for Learning</a:t>
            </a:r>
          </a:p>
        </p:txBody>
      </p:sp>
      <p:sp>
        <p:nvSpPr>
          <p:cNvPr id="5" name="Content Placeholder 4"/>
          <p:cNvSpPr>
            <a:spLocks noGrp="1"/>
          </p:cNvSpPr>
          <p:nvPr>
            <p:ph idx="1"/>
          </p:nvPr>
        </p:nvSpPr>
        <p:spPr/>
        <p:txBody>
          <a:bodyPr rtlCol="0">
            <a:normAutofit fontScale="92500" lnSpcReduction="10000"/>
          </a:bodyPr>
          <a:lstStyle/>
          <a:p>
            <a:pPr eaLnBrk="1" fontAlgn="auto" hangingPunct="1">
              <a:spcAft>
                <a:spcPts val="0"/>
              </a:spcAft>
              <a:buFont typeface="Arial" pitchFamily="34" charset="0"/>
              <a:buNone/>
              <a:defRPr/>
            </a:pPr>
            <a:r>
              <a:rPr lang="en-CA" dirty="0" smtClean="0"/>
              <a:t>Find someone who...</a:t>
            </a:r>
          </a:p>
          <a:p>
            <a:pPr eaLnBrk="1" fontAlgn="auto" hangingPunct="1">
              <a:spcAft>
                <a:spcPts val="0"/>
              </a:spcAft>
              <a:buFont typeface="Arial" pitchFamily="34" charset="0"/>
              <a:buNone/>
              <a:defRPr/>
            </a:pPr>
            <a:endParaRPr lang="en-CA" dirty="0" smtClean="0"/>
          </a:p>
          <a:p>
            <a:pPr eaLnBrk="1" fontAlgn="auto" hangingPunct="1">
              <a:spcAft>
                <a:spcPts val="0"/>
              </a:spcAft>
              <a:buFont typeface="Arial" pitchFamily="34" charset="0"/>
              <a:buNone/>
              <a:defRPr/>
            </a:pPr>
            <a:r>
              <a:rPr lang="en-CA" b="1" dirty="0" smtClean="0"/>
              <a:t>Purpose:</a:t>
            </a:r>
          </a:p>
          <a:p>
            <a:pPr eaLnBrk="1" fontAlgn="auto" hangingPunct="1">
              <a:spcAft>
                <a:spcPts val="0"/>
              </a:spcAft>
              <a:buFont typeface="Arial" pitchFamily="34" charset="0"/>
              <a:buNone/>
              <a:defRPr/>
            </a:pPr>
            <a:r>
              <a:rPr lang="en-CA" dirty="0" smtClean="0"/>
              <a:t>To identify the experience and expertise within a learning community; and gather assessment for learning information. </a:t>
            </a:r>
          </a:p>
          <a:p>
            <a:pPr eaLnBrk="1" fontAlgn="auto" hangingPunct="1">
              <a:spcAft>
                <a:spcPts val="0"/>
              </a:spcAft>
              <a:buFont typeface="Arial" pitchFamily="34" charset="0"/>
              <a:buNone/>
              <a:defRPr/>
            </a:pPr>
            <a:endParaRPr lang="en-CA" dirty="0"/>
          </a:p>
          <a:p>
            <a:pPr eaLnBrk="1" fontAlgn="auto" hangingPunct="1">
              <a:spcAft>
                <a:spcPts val="0"/>
              </a:spcAft>
              <a:buFont typeface="Arial" pitchFamily="34" charset="0"/>
              <a:buNone/>
              <a:defRPr/>
            </a:pPr>
            <a:r>
              <a:rPr lang="en-CA" b="1" dirty="0" smtClean="0"/>
              <a:t>Think About... </a:t>
            </a:r>
            <a:r>
              <a:rPr lang="en-CA" dirty="0" smtClean="0"/>
              <a:t>How could you adapt this strategy in your multilevel learning community?</a:t>
            </a:r>
            <a:endParaRPr lang="en-CA"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400800"/>
          </a:xfrm>
        </p:spPr>
        <p:txBody>
          <a:bodyPr/>
          <a:lstStyle/>
          <a:p>
            <a:pPr>
              <a:buNone/>
            </a:pPr>
            <a:r>
              <a:rPr lang="en-CA" sz="5400" b="1" dirty="0" smtClean="0">
                <a:solidFill>
                  <a:srgbClr val="92D050"/>
                </a:solidFill>
                <a:latin typeface="Teen" pitchFamily="2" charset="0"/>
              </a:rPr>
              <a:t>T</a:t>
            </a:r>
            <a:r>
              <a:rPr lang="en-CA" dirty="0" smtClean="0">
                <a:solidFill>
                  <a:srgbClr val="92D050"/>
                </a:solidFill>
                <a:latin typeface="Teen" pitchFamily="2" charset="0"/>
              </a:rPr>
              <a:t>ask</a:t>
            </a:r>
            <a:r>
              <a:rPr lang="en-CA" dirty="0" smtClean="0">
                <a:solidFill>
                  <a:schemeClr val="accent1">
                    <a:lumMod val="75000"/>
                  </a:schemeClr>
                </a:solidFill>
                <a:latin typeface="Algerian" pitchFamily="82" charset="0"/>
              </a:rPr>
              <a:t> </a:t>
            </a:r>
            <a:r>
              <a:rPr lang="en-CA" dirty="0" smtClean="0">
                <a:solidFill>
                  <a:schemeClr val="bg1"/>
                </a:solidFill>
              </a:rPr>
              <a:t>– </a:t>
            </a:r>
            <a:r>
              <a:rPr lang="en-CA" sz="2800" dirty="0" smtClean="0">
                <a:solidFill>
                  <a:schemeClr val="bg1"/>
                </a:solidFill>
              </a:rPr>
              <a:t>Make meaning of the content in </a:t>
            </a:r>
            <a:r>
              <a:rPr lang="en-CA" sz="2800" b="1" i="1" dirty="0" smtClean="0">
                <a:solidFill>
                  <a:schemeClr val="bg1"/>
                </a:solidFill>
              </a:rPr>
              <a:t>Independent </a:t>
            </a:r>
            <a:r>
              <a:rPr lang="en-CA" sz="2800" b="1" i="1" dirty="0" smtClean="0">
                <a:solidFill>
                  <a:schemeClr val="bg1"/>
                </a:solidFill>
              </a:rPr>
              <a:t>Together Supporting the Multilevel Learning Community </a:t>
            </a:r>
            <a:r>
              <a:rPr lang="en-CA" sz="2800" dirty="0" smtClean="0">
                <a:solidFill>
                  <a:schemeClr val="bg1"/>
                </a:solidFill>
              </a:rPr>
              <a:t>.</a:t>
            </a:r>
            <a:endParaRPr lang="en-CA" sz="2800" dirty="0" smtClean="0">
              <a:solidFill>
                <a:schemeClr val="bg1"/>
              </a:solidFill>
            </a:endParaRPr>
          </a:p>
          <a:p>
            <a:pPr>
              <a:buNone/>
            </a:pPr>
            <a:r>
              <a:rPr lang="en-CA" sz="5400" b="1" dirty="0" smtClean="0">
                <a:solidFill>
                  <a:srgbClr val="92D050"/>
                </a:solidFill>
                <a:latin typeface="Teen" pitchFamily="2" charset="0"/>
              </a:rPr>
              <a:t>I</a:t>
            </a:r>
            <a:r>
              <a:rPr lang="en-CA" dirty="0" smtClean="0">
                <a:solidFill>
                  <a:srgbClr val="92D050"/>
                </a:solidFill>
                <a:latin typeface="Teen" pitchFamily="2" charset="0"/>
              </a:rPr>
              <a:t>ntent</a:t>
            </a:r>
            <a:r>
              <a:rPr lang="en-CA" dirty="0" smtClean="0">
                <a:latin typeface="Algerian" pitchFamily="82" charset="0"/>
              </a:rPr>
              <a:t> </a:t>
            </a:r>
            <a:r>
              <a:rPr lang="en-CA" sz="2800" dirty="0" smtClean="0">
                <a:solidFill>
                  <a:schemeClr val="bg1"/>
                </a:solidFill>
              </a:rPr>
              <a:t>– </a:t>
            </a:r>
            <a:r>
              <a:rPr lang="en-CA" sz="2800" dirty="0" smtClean="0">
                <a:solidFill>
                  <a:schemeClr val="bg1"/>
                </a:solidFill>
              </a:rPr>
              <a:t>Build understanding and confidence </a:t>
            </a:r>
            <a:r>
              <a:rPr lang="en-CA" sz="2800" dirty="0" smtClean="0">
                <a:solidFill>
                  <a:schemeClr val="bg1"/>
                </a:solidFill>
              </a:rPr>
              <a:t> with multilevel learning.</a:t>
            </a:r>
            <a:endParaRPr lang="en-CA" sz="2800" dirty="0" smtClean="0">
              <a:solidFill>
                <a:schemeClr val="bg1"/>
              </a:solidFill>
            </a:endParaRPr>
          </a:p>
          <a:p>
            <a:pPr>
              <a:buNone/>
            </a:pPr>
            <a:r>
              <a:rPr lang="en-CA" sz="5400" b="1" dirty="0" smtClean="0">
                <a:solidFill>
                  <a:srgbClr val="92D050"/>
                </a:solidFill>
                <a:latin typeface="Teen" pitchFamily="2" charset="0"/>
              </a:rPr>
              <a:t>C</a:t>
            </a:r>
            <a:r>
              <a:rPr lang="en-CA" dirty="0" smtClean="0">
                <a:solidFill>
                  <a:srgbClr val="92D050"/>
                </a:solidFill>
                <a:latin typeface="Teen" pitchFamily="2" charset="0"/>
              </a:rPr>
              <a:t>riteria</a:t>
            </a:r>
            <a:r>
              <a:rPr lang="en-CA" dirty="0" smtClean="0"/>
              <a:t> </a:t>
            </a:r>
            <a:r>
              <a:rPr lang="en-CA" sz="2800" dirty="0" smtClean="0">
                <a:solidFill>
                  <a:schemeClr val="bg1"/>
                </a:solidFill>
              </a:rPr>
              <a:t>– </a:t>
            </a:r>
            <a:r>
              <a:rPr lang="en-CA" sz="2800" dirty="0" smtClean="0">
                <a:solidFill>
                  <a:schemeClr val="bg1"/>
                </a:solidFill>
              </a:rPr>
              <a:t>Learner</a:t>
            </a:r>
            <a:r>
              <a:rPr lang="en-CA" sz="2800" dirty="0" smtClean="0">
                <a:solidFill>
                  <a:schemeClr val="bg1"/>
                </a:solidFill>
              </a:rPr>
              <a:t>s will:</a:t>
            </a:r>
          </a:p>
          <a:p>
            <a:r>
              <a:rPr lang="en-CA" sz="2800" dirty="0" smtClean="0">
                <a:solidFill>
                  <a:schemeClr val="bg1"/>
                </a:solidFill>
              </a:rPr>
              <a:t>Know how to access </a:t>
            </a:r>
            <a:r>
              <a:rPr lang="en-CA" sz="2800" dirty="0" smtClean="0">
                <a:solidFill>
                  <a:schemeClr val="bg1"/>
                </a:solidFill>
              </a:rPr>
              <a:t>the online resources of </a:t>
            </a:r>
            <a:r>
              <a:rPr lang="en-CA" sz="2800" b="1" i="1" dirty="0" smtClean="0">
                <a:solidFill>
                  <a:schemeClr val="bg1"/>
                </a:solidFill>
              </a:rPr>
              <a:t>Independent Together Supporting the Multilevel Learning </a:t>
            </a:r>
            <a:r>
              <a:rPr lang="en-CA" sz="2800" b="1" i="1" dirty="0" smtClean="0">
                <a:solidFill>
                  <a:schemeClr val="bg1"/>
                </a:solidFill>
              </a:rPr>
              <a:t>Community</a:t>
            </a:r>
          </a:p>
          <a:p>
            <a:r>
              <a:rPr lang="en-CA" sz="2800" dirty="0" smtClean="0">
                <a:solidFill>
                  <a:schemeClr val="bg1"/>
                </a:solidFill>
              </a:rPr>
              <a:t>know the five essentials for Quality Classroom practice in ML Classrooms</a:t>
            </a:r>
            <a:endParaRPr lang="en-US" sz="2800" dirty="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4"/>
          <p:cNvSpPr>
            <a:spLocks noChangeArrowheads="1"/>
          </p:cNvSpPr>
          <p:nvPr/>
        </p:nvSpPr>
        <p:spPr bwMode="auto">
          <a:xfrm>
            <a:off x="1981200" y="593725"/>
            <a:ext cx="5287963" cy="701675"/>
          </a:xfrm>
          <a:prstGeom prst="rect">
            <a:avLst/>
          </a:prstGeom>
          <a:noFill/>
          <a:ln w="9525" algn="ctr">
            <a:noFill/>
            <a:miter lim="800000"/>
            <a:headEnd/>
            <a:tailEnd/>
          </a:ln>
        </p:spPr>
        <p:txBody>
          <a:bodyPr wrap="none" anchor="ctr">
            <a:spAutoFit/>
          </a:bodyPr>
          <a:lstStyle/>
          <a:p>
            <a:r>
              <a:rPr lang="en-US" sz="2800">
                <a:ea typeface="Times New Roman" pitchFamily="18" charset="0"/>
                <a:cs typeface="Arial" charset="0"/>
              </a:rPr>
              <a:t>K-W-L Knowledge Chart </a:t>
            </a:r>
          </a:p>
          <a:p>
            <a:pPr eaLnBrk="0" hangingPunct="0"/>
            <a:r>
              <a:rPr lang="en-US" sz="1200" b="0">
                <a:ea typeface="Times New Roman" pitchFamily="18" charset="0"/>
                <a:cs typeface="Arial" charset="0"/>
              </a:rPr>
              <a:t>                                                                                Adapted from SFAL 6.95</a:t>
            </a:r>
            <a:endParaRPr lang="en-US" b="0">
              <a:ea typeface="Times New Roman" pitchFamily="18" charset="0"/>
              <a:cs typeface="Arial" charset="0"/>
            </a:endParaRPr>
          </a:p>
        </p:txBody>
      </p:sp>
      <p:graphicFrame>
        <p:nvGraphicFramePr>
          <p:cNvPr id="128058" name="Group 58"/>
          <p:cNvGraphicFramePr>
            <a:graphicFrameLocks noGrp="1"/>
          </p:cNvGraphicFramePr>
          <p:nvPr/>
        </p:nvGraphicFramePr>
        <p:xfrm>
          <a:off x="990600" y="1219200"/>
          <a:ext cx="7315200" cy="5029200"/>
        </p:xfrm>
        <a:graphic>
          <a:graphicData uri="http://schemas.openxmlformats.org/drawingml/2006/table">
            <a:tbl>
              <a:tblPr/>
              <a:tblGrid>
                <a:gridCol w="3657600"/>
                <a:gridCol w="3657600"/>
              </a:tblGrid>
              <a:tr h="685800">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Times New Roman" pitchFamily="18" charset="0"/>
                          <a:cs typeface="Arial" charset="0"/>
                        </a:rPr>
                        <a:t>What do you think you know about the multilevel philosophy in Manitoba classrooms?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40000"/>
                        <a:lumOff val="60000"/>
                      </a:schemeClr>
                    </a:solidFill>
                  </a:tcPr>
                </a:tc>
                <a:tc hMerge="1">
                  <a:txBody>
                    <a:bodyPr/>
                    <a:lstStyle/>
                    <a:p>
                      <a:endParaRPr lang="en-CA"/>
                    </a:p>
                  </a:txBody>
                  <a:tcPr/>
                </a:tc>
              </a:tr>
              <a:tr h="973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rPr>
                        <a:t>Think I know now (draw).</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ea typeface="Times New Roman" pitchFamily="18" charset="0"/>
                          <a:cs typeface="Arial" charset="0"/>
                        </a:rPr>
                        <a:t>Think I know now (list).</a:t>
                      </a:r>
                      <a:endParaRPr kumimoji="0" lang="en-US" sz="1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73138">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rPr>
                        <a:t>Want to know…</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CA"/>
                    </a:p>
                  </a:txBody>
                  <a:tcPr/>
                </a:tc>
              </a:tr>
              <a:tr h="973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rPr>
                        <a:t>I have learned…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rPr>
                        <a:t>Final concept map or drawing…</a:t>
                      </a:r>
                      <a:endParaRPr kumimoji="0" lang="en-US"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20000"/>
                        <a:lumOff val="80000"/>
                      </a:schemeClr>
                    </a:solidFill>
                  </a:tcPr>
                </a:tc>
              </a:tr>
            </a:tbl>
          </a:graphicData>
        </a:graphic>
      </p:graphicFrame>
      <p:sp>
        <p:nvSpPr>
          <p:cNvPr id="126994" name="Rectangle 48"/>
          <p:cNvSpPr>
            <a:spLocks noChangeArrowheads="1"/>
          </p:cNvSpPr>
          <p:nvPr/>
        </p:nvSpPr>
        <p:spPr bwMode="auto">
          <a:xfrm>
            <a:off x="0" y="4387850"/>
            <a:ext cx="9144000" cy="0"/>
          </a:xfrm>
          <a:prstGeom prst="rect">
            <a:avLst/>
          </a:prstGeom>
          <a:noFill/>
          <a:ln w="9525" algn="ctr">
            <a:noFill/>
            <a:miter lim="800000"/>
            <a:headEnd/>
            <a:tailEnd/>
          </a:ln>
        </p:spPr>
        <p:txBody>
          <a:bodyPr wrap="none" anchor="ctr">
            <a:spAutoFit/>
          </a:bodyPr>
          <a:lstStyle/>
          <a:p>
            <a:endParaRPr lang="en-US" b="0"/>
          </a:p>
        </p:txBody>
      </p:sp>
      <p:sp>
        <p:nvSpPr>
          <p:cNvPr id="5" name="TextBox 4"/>
          <p:cNvSpPr txBox="1"/>
          <p:nvPr/>
        </p:nvSpPr>
        <p:spPr>
          <a:xfrm>
            <a:off x="228600" y="115888"/>
            <a:ext cx="3733800" cy="646112"/>
          </a:xfrm>
          <a:prstGeom prst="rect">
            <a:avLst/>
          </a:prstGeom>
          <a:solidFill>
            <a:schemeClr val="accent5">
              <a:lumMod val="20000"/>
              <a:lumOff val="80000"/>
            </a:schemeClr>
          </a:solidFill>
        </p:spPr>
        <p:txBody>
          <a:bodyPr>
            <a:spAutoFit/>
          </a:bodyPr>
          <a:lstStyle/>
          <a:p>
            <a:pPr>
              <a:spcBef>
                <a:spcPct val="50000"/>
              </a:spcBef>
              <a:defRPr/>
            </a:pPr>
            <a:r>
              <a:rPr lang="en-CA" dirty="0"/>
              <a:t>Activating Strategy/Assessment for Learning</a:t>
            </a:r>
          </a:p>
        </p:txBody>
      </p:sp>
      <p:cxnSp>
        <p:nvCxnSpPr>
          <p:cNvPr id="7" name="Straight Arrow Connector 6"/>
          <p:cNvCxnSpPr/>
          <p:nvPr/>
        </p:nvCxnSpPr>
        <p:spPr>
          <a:xfrm flipV="1">
            <a:off x="228600" y="2286000"/>
            <a:ext cx="914400" cy="4572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16200000" flipH="1">
            <a:off x="152400" y="2819400"/>
            <a:ext cx="990600" cy="8382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6998" name="TextBox 10"/>
          <p:cNvSpPr txBox="1">
            <a:spLocks noChangeArrowheads="1"/>
          </p:cNvSpPr>
          <p:nvPr/>
        </p:nvSpPr>
        <p:spPr bwMode="auto">
          <a:xfrm>
            <a:off x="381000" y="5867400"/>
            <a:ext cx="7543800" cy="1062038"/>
          </a:xfrm>
          <a:prstGeom prst="rect">
            <a:avLst/>
          </a:prstGeom>
          <a:noFill/>
          <a:ln w="9525">
            <a:noFill/>
            <a:miter lim="800000"/>
            <a:headEnd/>
            <a:tailEnd/>
          </a:ln>
        </p:spPr>
        <p:txBody>
          <a:bodyPr>
            <a:spAutoFit/>
          </a:bodyPr>
          <a:lstStyle/>
          <a:p>
            <a:pPr>
              <a:spcBef>
                <a:spcPct val="50000"/>
              </a:spcBef>
            </a:pPr>
            <a:r>
              <a:rPr lang="en-CA"/>
              <a:t>Think About... </a:t>
            </a:r>
            <a:r>
              <a:rPr lang="en-CA" b="0"/>
              <a:t>How could you adapt this strategy in your multilevel learning community?</a:t>
            </a:r>
          </a:p>
          <a:p>
            <a:pPr>
              <a:spcBef>
                <a:spcPct val="50000"/>
              </a:spcBef>
            </a:pPr>
            <a:endParaRPr lang="en-CA"/>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6"/>
          <p:cNvSpPr>
            <a:spLocks noGrp="1" noChangeArrowheads="1"/>
          </p:cNvSpPr>
          <p:nvPr>
            <p:ph type="title"/>
          </p:nvPr>
        </p:nvSpPr>
        <p:spPr/>
        <p:txBody>
          <a:bodyPr/>
          <a:lstStyle/>
          <a:p>
            <a:pPr eaLnBrk="1" hangingPunct="1"/>
            <a:endParaRPr lang="en-US" smtClean="0"/>
          </a:p>
        </p:txBody>
      </p:sp>
      <p:pic>
        <p:nvPicPr>
          <p:cNvPr id="128002" name="Picture 5"/>
          <p:cNvPicPr>
            <a:picLocks noGrp="1" noChangeAspect="1" noChangeArrowheads="1"/>
          </p:cNvPicPr>
          <p:nvPr>
            <p:ph idx="1"/>
          </p:nvPr>
        </p:nvPicPr>
        <p:blipFill>
          <a:blip r:embed="rId2" cstate="print"/>
          <a:srcRect/>
          <a:stretch>
            <a:fillRect/>
          </a:stretch>
        </p:blipFill>
        <p:spPr>
          <a:xfrm>
            <a:off x="76200" y="0"/>
            <a:ext cx="8991600" cy="6935788"/>
          </a:xfrm>
        </p:spPr>
      </p:pic>
      <p:sp>
        <p:nvSpPr>
          <p:cNvPr id="128003" name="Text Box 4"/>
          <p:cNvSpPr txBox="1">
            <a:spLocks noChangeArrowheads="1"/>
          </p:cNvSpPr>
          <p:nvPr/>
        </p:nvSpPr>
        <p:spPr bwMode="auto">
          <a:xfrm>
            <a:off x="685800" y="4038600"/>
            <a:ext cx="7924800" cy="457200"/>
          </a:xfrm>
          <a:prstGeom prst="rect">
            <a:avLst/>
          </a:prstGeom>
          <a:noFill/>
          <a:ln w="9525">
            <a:noFill/>
            <a:miter lim="800000"/>
            <a:headEnd/>
            <a:tailEnd/>
          </a:ln>
        </p:spPr>
        <p:txBody>
          <a:bodyPr>
            <a:spAutoFit/>
          </a:bodyPr>
          <a:lstStyle/>
          <a:p>
            <a:pPr>
              <a:spcBef>
                <a:spcPct val="50000"/>
              </a:spcBef>
            </a:pPr>
            <a:endParaRPr lang="en-US" sz="2400" b="0">
              <a:latin typeface="Times New Roman" pitchFamily="18" charset="0"/>
            </a:endParaRPr>
          </a:p>
        </p:txBody>
      </p:sp>
      <p:sp>
        <p:nvSpPr>
          <p:cNvPr id="128004" name="Rectangle 8"/>
          <p:cNvSpPr>
            <a:spLocks noChangeArrowheads="1"/>
          </p:cNvSpPr>
          <p:nvPr/>
        </p:nvSpPr>
        <p:spPr bwMode="auto">
          <a:xfrm>
            <a:off x="990600" y="3246438"/>
            <a:ext cx="7467600" cy="2836862"/>
          </a:xfrm>
          <a:prstGeom prst="rect">
            <a:avLst/>
          </a:prstGeom>
          <a:noFill/>
          <a:ln w="9525" algn="ctr">
            <a:noFill/>
            <a:miter lim="800000"/>
            <a:headEnd/>
            <a:tailEnd/>
          </a:ln>
        </p:spPr>
        <p:txBody>
          <a:bodyPr>
            <a:spAutoFit/>
          </a:bodyPr>
          <a:lstStyle/>
          <a:p>
            <a:pPr algn="ctr">
              <a:spcBef>
                <a:spcPct val="50000"/>
              </a:spcBef>
            </a:pPr>
            <a:r>
              <a:rPr lang="en-US" sz="3600" b="0">
                <a:solidFill>
                  <a:schemeClr val="bg1"/>
                </a:solidFill>
              </a:rPr>
              <a:t>“Children with a variety of needs, strengths, abilities, and ways of knowing are thriving in these classrooms” </a:t>
            </a:r>
          </a:p>
          <a:p>
            <a:pPr>
              <a:spcBef>
                <a:spcPct val="50000"/>
              </a:spcBef>
            </a:pPr>
            <a:r>
              <a:rPr lang="en-US" sz="2400" b="0">
                <a:solidFill>
                  <a:schemeClr val="bg1"/>
                </a:solidFill>
              </a:rPr>
              <a:t>                              Kasten, 1998 in </a:t>
            </a:r>
            <a:r>
              <a:rPr lang="en-US" sz="2400" b="0" i="1">
                <a:solidFill>
                  <a:schemeClr val="bg1"/>
                </a:solidFill>
              </a:rPr>
              <a:t>IT</a:t>
            </a:r>
            <a:r>
              <a:rPr lang="en-US" sz="2400" b="0">
                <a:solidFill>
                  <a:schemeClr val="bg1"/>
                </a:solidFill>
              </a:rPr>
              <a:t>1.6.</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p:nvPr>
        </p:nvSpPr>
        <p:spPr/>
        <p:txBody>
          <a:bodyPr/>
          <a:lstStyle/>
          <a:p>
            <a:pPr eaLnBrk="1" hangingPunct="1"/>
            <a:r>
              <a:rPr lang="en-US" b="1" smtClean="0"/>
              <a:t>Concerns/Assumptions</a:t>
            </a:r>
          </a:p>
        </p:txBody>
      </p:sp>
      <p:sp>
        <p:nvSpPr>
          <p:cNvPr id="15363" name="Rectangle 3"/>
          <p:cNvSpPr>
            <a:spLocks noGrp="1" noChangeArrowheads="1"/>
          </p:cNvSpPr>
          <p:nvPr>
            <p:ph idx="1"/>
          </p:nvPr>
        </p:nvSpPr>
        <p:spPr>
          <a:xfrm>
            <a:off x="457200" y="1447800"/>
            <a:ext cx="8229600" cy="4572000"/>
          </a:xfrm>
        </p:spPr>
        <p:txBody>
          <a:bodyPr rtlCol="0">
            <a:normAutofit fontScale="92500" lnSpcReduction="10000"/>
          </a:bodyPr>
          <a:lstStyle/>
          <a:p>
            <a:pPr eaLnBrk="1" fontAlgn="auto" hangingPunct="1">
              <a:spcAft>
                <a:spcPts val="0"/>
              </a:spcAft>
              <a:buFont typeface="Arial" pitchFamily="34" charset="0"/>
              <a:buChar char="•"/>
              <a:defRPr/>
            </a:pPr>
            <a:r>
              <a:rPr lang="en-US" dirty="0" smtClean="0"/>
              <a:t>Decreasing enrolment/increasing multilevel classrooms</a:t>
            </a:r>
          </a:p>
          <a:p>
            <a:pPr eaLnBrk="1" fontAlgn="auto" hangingPunct="1">
              <a:spcAft>
                <a:spcPts val="0"/>
              </a:spcAft>
              <a:buFont typeface="Arial" pitchFamily="34" charset="0"/>
              <a:buChar char="•"/>
              <a:defRPr/>
            </a:pPr>
            <a:r>
              <a:rPr lang="en-US" dirty="0" smtClean="0"/>
              <a:t>Managing learning outcomes/multiple curricula</a:t>
            </a:r>
          </a:p>
          <a:p>
            <a:pPr eaLnBrk="1" fontAlgn="auto" hangingPunct="1">
              <a:spcAft>
                <a:spcPts val="0"/>
              </a:spcAft>
              <a:buFont typeface="Arial" pitchFamily="34" charset="0"/>
              <a:buChar char="•"/>
              <a:defRPr/>
            </a:pPr>
            <a:r>
              <a:rPr lang="en-US" dirty="0" smtClean="0"/>
              <a:t>Getting parents on-board</a:t>
            </a:r>
          </a:p>
          <a:p>
            <a:pPr eaLnBrk="1" fontAlgn="auto" hangingPunct="1">
              <a:spcAft>
                <a:spcPts val="0"/>
              </a:spcAft>
              <a:buFont typeface="Arial" pitchFamily="34" charset="0"/>
              <a:buChar char="•"/>
              <a:defRPr/>
            </a:pPr>
            <a:r>
              <a:rPr lang="en-US" dirty="0" smtClean="0"/>
              <a:t>Negative connotations amongst educators and parents</a:t>
            </a:r>
          </a:p>
          <a:p>
            <a:pPr eaLnBrk="1" fontAlgn="auto" hangingPunct="1">
              <a:spcAft>
                <a:spcPts val="0"/>
              </a:spcAft>
              <a:buFont typeface="Arial" pitchFamily="34" charset="0"/>
              <a:buChar char="•"/>
              <a:defRPr/>
            </a:pPr>
            <a:r>
              <a:rPr lang="en-US" dirty="0" smtClean="0"/>
              <a:t>“Split grade”</a:t>
            </a:r>
          </a:p>
          <a:p>
            <a:pPr eaLnBrk="1" fontAlgn="auto" hangingPunct="1">
              <a:spcAft>
                <a:spcPts val="0"/>
              </a:spcAft>
              <a:buFont typeface="Arial" pitchFamily="34" charset="0"/>
              <a:buChar char="•"/>
              <a:defRPr/>
            </a:pPr>
            <a:r>
              <a:rPr lang="en-US" dirty="0" smtClean="0"/>
              <a:t>Assessment assumptions = teach-test</a:t>
            </a:r>
          </a:p>
          <a:p>
            <a:pPr eaLnBrk="1" fontAlgn="auto" hangingPunct="1">
              <a:spcAft>
                <a:spcPts val="0"/>
              </a:spcAft>
              <a:buFont typeface="Arial" pitchFamily="34" charset="0"/>
              <a:buChar char="•"/>
              <a:defRPr/>
            </a:pPr>
            <a:r>
              <a:rPr lang="en-US" dirty="0" smtClean="0"/>
              <a:t>Teaching math concepts effectively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a:solidFill>
            <a:schemeClr val="accent5">
              <a:lumMod val="20000"/>
              <a:lumOff val="80000"/>
            </a:schemeClr>
          </a:solidFill>
        </p:spPr>
        <p:txBody>
          <a:bodyPr rtlCol="0">
            <a:normAutofit fontScale="90000"/>
          </a:bodyPr>
          <a:lstStyle/>
          <a:p>
            <a:pPr algn="l" eaLnBrk="1" fontAlgn="auto" hangingPunct="1">
              <a:spcAft>
                <a:spcPts val="0"/>
              </a:spcAft>
              <a:defRPr/>
            </a:pPr>
            <a:r>
              <a:rPr lang="en-CA" sz="4000" b="1" dirty="0" smtClean="0"/>
              <a:t>Pause and Reflect: </a:t>
            </a:r>
            <a:r>
              <a:rPr lang="en-CA" sz="3100" dirty="0" smtClean="0"/>
              <a:t>A </a:t>
            </a:r>
            <a:r>
              <a:rPr lang="en-CA" sz="3100" dirty="0" err="1" smtClean="0"/>
              <a:t>metacognitive</a:t>
            </a:r>
            <a:r>
              <a:rPr lang="en-CA" sz="3100" dirty="0" smtClean="0"/>
              <a:t> and </a:t>
            </a:r>
            <a:r>
              <a:rPr lang="en-CA" sz="3100" i="1" dirty="0" smtClean="0"/>
              <a:t>assessment for/as learning </a:t>
            </a:r>
            <a:r>
              <a:rPr lang="en-CA" sz="3100" dirty="0" smtClean="0"/>
              <a:t>strategy during activating/acquiring/applying deeper understandings.</a:t>
            </a:r>
            <a:endParaRPr lang="en-CA" sz="3100" b="1" dirty="0"/>
          </a:p>
        </p:txBody>
      </p:sp>
      <p:graphicFrame>
        <p:nvGraphicFramePr>
          <p:cNvPr id="118787" name="Content Placeholder 4"/>
          <p:cNvGraphicFramePr>
            <a:graphicFrameLocks noChangeAspect="1"/>
          </p:cNvGraphicFramePr>
          <p:nvPr>
            <p:ph idx="1"/>
          </p:nvPr>
        </p:nvGraphicFramePr>
        <p:xfrm>
          <a:off x="990600" y="1830388"/>
          <a:ext cx="7162800" cy="4773612"/>
        </p:xfrm>
        <a:graphic>
          <a:graphicData uri="http://schemas.openxmlformats.org/presentationml/2006/ole">
            <p:oleObj spid="_x0000_s118787" name="Document" r:id="rId4" imgW="6092517" imgH="4061545" progId="Word.Document.12">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b="1" dirty="0" smtClean="0"/>
              <a:t>WIIFM: </a:t>
            </a:r>
            <a:r>
              <a:rPr lang="en-US" dirty="0" smtClean="0"/>
              <a:t>Activation Strategy/Formative Assessment for Learning</a:t>
            </a:r>
          </a:p>
        </p:txBody>
      </p:sp>
      <p:sp>
        <p:nvSpPr>
          <p:cNvPr id="12291" name="Rectangle 3"/>
          <p:cNvSpPr>
            <a:spLocks noGrp="1" noChangeArrowheads="1"/>
          </p:cNvSpPr>
          <p:nvPr>
            <p:ph idx="1"/>
          </p:nvPr>
        </p:nvSpPr>
        <p:spPr/>
        <p:txBody>
          <a:bodyPr rtlCol="0">
            <a:normAutofit fontScale="92500" lnSpcReduction="20000"/>
          </a:bodyPr>
          <a:lstStyle/>
          <a:p>
            <a:pPr eaLnBrk="1" fontAlgn="auto" hangingPunct="1">
              <a:spcAft>
                <a:spcPts val="0"/>
              </a:spcAft>
              <a:buFont typeface="Arial" pitchFamily="34" charset="0"/>
              <a:buNone/>
              <a:defRPr/>
            </a:pPr>
            <a:r>
              <a:rPr lang="en-US" sz="1600" b="1" dirty="0" smtClean="0"/>
              <a:t>Source: </a:t>
            </a:r>
            <a:r>
              <a:rPr lang="en-US" sz="1600" dirty="0" err="1" smtClean="0"/>
              <a:t>Politano</a:t>
            </a:r>
            <a:r>
              <a:rPr lang="en-US" sz="1600" dirty="0" smtClean="0"/>
              <a:t> and </a:t>
            </a:r>
            <a:r>
              <a:rPr lang="en-US" sz="1600" dirty="0" err="1" smtClean="0"/>
              <a:t>Paquin</a:t>
            </a:r>
            <a:r>
              <a:rPr lang="en-US" sz="1600" dirty="0" smtClean="0"/>
              <a:t>, 2000</a:t>
            </a:r>
          </a:p>
          <a:p>
            <a:pPr eaLnBrk="1" fontAlgn="auto" hangingPunct="1">
              <a:spcAft>
                <a:spcPts val="0"/>
              </a:spcAft>
              <a:buFont typeface="Arial" pitchFamily="34" charset="0"/>
              <a:buNone/>
              <a:defRPr/>
            </a:pPr>
            <a:endParaRPr lang="en-US" sz="1600" dirty="0" smtClean="0"/>
          </a:p>
          <a:p>
            <a:pPr eaLnBrk="1" fontAlgn="auto" hangingPunct="1">
              <a:spcAft>
                <a:spcPts val="0"/>
              </a:spcAft>
              <a:buFont typeface="Arial" pitchFamily="34" charset="0"/>
              <a:buNone/>
              <a:defRPr/>
            </a:pPr>
            <a:r>
              <a:rPr lang="en-US" b="1" dirty="0" smtClean="0"/>
              <a:t>W</a:t>
            </a:r>
            <a:r>
              <a:rPr lang="en-US" dirty="0" smtClean="0"/>
              <a:t>hat’s </a:t>
            </a:r>
            <a:r>
              <a:rPr lang="en-US" b="1" dirty="0" smtClean="0"/>
              <a:t>I</a:t>
            </a:r>
            <a:r>
              <a:rPr lang="en-US" dirty="0" smtClean="0"/>
              <a:t>n </a:t>
            </a:r>
            <a:r>
              <a:rPr lang="en-US" b="1" dirty="0" smtClean="0"/>
              <a:t>I</a:t>
            </a:r>
            <a:r>
              <a:rPr lang="en-US" dirty="0" smtClean="0"/>
              <a:t>t </a:t>
            </a:r>
            <a:r>
              <a:rPr lang="en-US" b="1" dirty="0" smtClean="0"/>
              <a:t>F</a:t>
            </a:r>
            <a:r>
              <a:rPr lang="en-US" dirty="0" smtClean="0"/>
              <a:t>or </a:t>
            </a:r>
            <a:r>
              <a:rPr lang="en-US" b="1" dirty="0" smtClean="0"/>
              <a:t>M</a:t>
            </a:r>
            <a:r>
              <a:rPr lang="en-US" dirty="0" smtClean="0"/>
              <a:t>e? </a:t>
            </a:r>
          </a:p>
          <a:p>
            <a:pPr eaLnBrk="1" fontAlgn="auto" hangingPunct="1">
              <a:spcAft>
                <a:spcPts val="0"/>
              </a:spcAft>
              <a:buFont typeface="Arial" pitchFamily="34" charset="0"/>
              <a:buNone/>
              <a:defRPr/>
            </a:pPr>
            <a:r>
              <a:rPr lang="en-US" dirty="0" smtClean="0"/>
              <a:t>Identify a personal professional learning goal…</a:t>
            </a:r>
          </a:p>
          <a:p>
            <a:pPr eaLnBrk="1" fontAlgn="auto" hangingPunct="1">
              <a:spcAft>
                <a:spcPts val="0"/>
              </a:spcAft>
              <a:buFont typeface="Arial" pitchFamily="34" charset="0"/>
              <a:buNone/>
              <a:defRPr/>
            </a:pPr>
            <a:r>
              <a:rPr lang="en-US" dirty="0" smtClean="0"/>
              <a:t>This goal may change as you engage in conversation and reflection and explore your learning journey or personal inquiry. Take time to pause and reflect with other inquiring minds.</a:t>
            </a:r>
            <a:r>
              <a:rPr lang="en-CA" dirty="0" smtClean="0"/>
              <a:t> </a:t>
            </a:r>
          </a:p>
          <a:p>
            <a:pPr eaLnBrk="1" fontAlgn="auto" hangingPunct="1">
              <a:spcAft>
                <a:spcPts val="0"/>
              </a:spcAft>
              <a:buFont typeface="Arial" pitchFamily="34" charset="0"/>
              <a:buNone/>
              <a:defRPr/>
            </a:pPr>
            <a:endParaRPr lang="en-CA" dirty="0" smtClean="0"/>
          </a:p>
          <a:p>
            <a:pPr eaLnBrk="1" fontAlgn="auto" hangingPunct="1">
              <a:spcAft>
                <a:spcPts val="0"/>
              </a:spcAft>
              <a:buFont typeface="Arial" pitchFamily="34" charset="0"/>
              <a:buNone/>
              <a:defRPr/>
            </a:pPr>
            <a:r>
              <a:rPr lang="en-CA" b="1" dirty="0" smtClean="0"/>
              <a:t>Think About... </a:t>
            </a:r>
            <a:r>
              <a:rPr lang="en-CA" dirty="0" smtClean="0"/>
              <a:t>How could you adapt this strategy for your multilevel learning community?</a:t>
            </a:r>
          </a:p>
          <a:p>
            <a:pPr eaLnBrk="1" fontAlgn="auto" hangingPunct="1">
              <a:spcAft>
                <a:spcPts val="0"/>
              </a:spcAft>
              <a:buFont typeface="Arial" pitchFamily="34" charset="0"/>
              <a:buNone/>
              <a:defRPr/>
            </a:pPr>
            <a:endParaRPr lang="en-US" dirty="0"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3400" y="457200"/>
            <a:ext cx="8305800" cy="1143000"/>
          </a:xfrm>
        </p:spPr>
        <p:txBody>
          <a:bodyPr rtlCol="0">
            <a:normAutofit fontScale="90000"/>
          </a:bodyPr>
          <a:lstStyle/>
          <a:p>
            <a:pPr eaLnBrk="1" fontAlgn="auto" hangingPunct="1">
              <a:spcAft>
                <a:spcPts val="0"/>
              </a:spcAft>
              <a:defRPr/>
            </a:pPr>
            <a:r>
              <a:rPr lang="en-US" sz="3600" b="1" dirty="0" smtClean="0"/>
              <a:t>Literature Review: Characteristics of </a:t>
            </a:r>
            <a:br>
              <a:rPr lang="en-US" sz="3600" b="1" dirty="0" smtClean="0"/>
            </a:br>
            <a:r>
              <a:rPr lang="en-US" sz="3600" b="1" dirty="0" smtClean="0"/>
              <a:t>Successful Multilevel Classrooms</a:t>
            </a:r>
            <a:endParaRPr lang="en-US" sz="3600" dirty="0" smtClean="0">
              <a:sym typeface="Wingdings" pitchFamily="2" charset="2"/>
            </a:endParaRPr>
          </a:p>
        </p:txBody>
      </p:sp>
      <p:sp>
        <p:nvSpPr>
          <p:cNvPr id="135170" name="Rectangle 3"/>
          <p:cNvSpPr>
            <a:spLocks noGrp="1" noChangeArrowheads="1"/>
          </p:cNvSpPr>
          <p:nvPr>
            <p:ph idx="1"/>
          </p:nvPr>
        </p:nvSpPr>
        <p:spPr/>
        <p:txBody>
          <a:bodyPr/>
          <a:lstStyle/>
          <a:p>
            <a:pPr eaLnBrk="1" hangingPunct="1"/>
            <a:r>
              <a:rPr lang="en-US" sz="2800" smtClean="0"/>
              <a:t>Well informed educators and parents</a:t>
            </a:r>
          </a:p>
          <a:p>
            <a:pPr eaLnBrk="1" hangingPunct="1"/>
            <a:r>
              <a:rPr lang="en-US" sz="2800" smtClean="0"/>
              <a:t>Classroom-based formative assessment</a:t>
            </a:r>
          </a:p>
          <a:p>
            <a:pPr eaLnBrk="1" hangingPunct="1"/>
            <a:r>
              <a:rPr lang="en-US" sz="2800" smtClean="0"/>
              <a:t>Differentiated instruction</a:t>
            </a:r>
          </a:p>
          <a:p>
            <a:pPr eaLnBrk="1" hangingPunct="1"/>
            <a:r>
              <a:rPr lang="en-US" sz="2800" smtClean="0"/>
              <a:t>Integrated curriculum</a:t>
            </a:r>
          </a:p>
          <a:p>
            <a:pPr eaLnBrk="1" hangingPunct="1"/>
            <a:r>
              <a:rPr lang="en-US" sz="2800" smtClean="0"/>
              <a:t>Inquiry</a:t>
            </a:r>
          </a:p>
          <a:p>
            <a:pPr eaLnBrk="1" hangingPunct="1"/>
            <a:r>
              <a:rPr lang="en-US" sz="2800" smtClean="0"/>
              <a:t>Independent learners</a:t>
            </a:r>
          </a:p>
          <a:p>
            <a:pPr eaLnBrk="1" hangingPunct="1"/>
            <a:r>
              <a:rPr lang="en-US" sz="2800" smtClean="0"/>
              <a:t>Community of learners </a:t>
            </a:r>
          </a:p>
          <a:p>
            <a:pPr eaLnBrk="1" hangingPunct="1"/>
            <a:r>
              <a:rPr lang="en-US" sz="2800" smtClean="0"/>
              <a:t>Time</a:t>
            </a:r>
          </a:p>
          <a:p>
            <a:pPr eaLnBrk="1" hangingPunct="1"/>
            <a:endParaRPr lang="en-US" sz="280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ext Box 2"/>
          <p:cNvSpPr txBox="1">
            <a:spLocks noChangeArrowheads="1"/>
          </p:cNvSpPr>
          <p:nvPr/>
        </p:nvSpPr>
        <p:spPr bwMode="auto">
          <a:xfrm>
            <a:off x="838200" y="5486400"/>
            <a:ext cx="7391400" cy="457200"/>
          </a:xfrm>
          <a:prstGeom prst="rect">
            <a:avLst/>
          </a:prstGeom>
          <a:noFill/>
          <a:ln w="9525">
            <a:noFill/>
            <a:miter lim="800000"/>
            <a:headEnd/>
            <a:tailEnd/>
          </a:ln>
        </p:spPr>
        <p:txBody>
          <a:bodyPr>
            <a:spAutoFit/>
          </a:bodyPr>
          <a:lstStyle/>
          <a:p>
            <a:pPr algn="ctr">
              <a:spcBef>
                <a:spcPct val="50000"/>
              </a:spcBef>
            </a:pPr>
            <a:r>
              <a:rPr lang="en-US" sz="2400" b="0">
                <a:latin typeface="Times New Roman" pitchFamily="18" charset="0"/>
              </a:rPr>
              <a:t>K         1         2         3         4         5         6         7         8</a:t>
            </a:r>
          </a:p>
        </p:txBody>
      </p:sp>
      <p:pic>
        <p:nvPicPr>
          <p:cNvPr id="136194" name="Picture 3" descr="wheel"/>
          <p:cNvPicPr>
            <a:picLocks noChangeAspect="1" noChangeArrowheads="1"/>
          </p:cNvPicPr>
          <p:nvPr/>
        </p:nvPicPr>
        <p:blipFill>
          <a:blip r:embed="rId3" cstate="print"/>
          <a:srcRect/>
          <a:stretch>
            <a:fillRect/>
          </a:stretch>
        </p:blipFill>
        <p:spPr bwMode="auto">
          <a:xfrm>
            <a:off x="1219200" y="0"/>
            <a:ext cx="6096000" cy="5638800"/>
          </a:xfrm>
          <a:prstGeom prst="rect">
            <a:avLst/>
          </a:prstGeom>
          <a:noFill/>
          <a:ln w="9525">
            <a:noFill/>
            <a:miter lim="800000"/>
            <a:headEnd/>
            <a:tailEnd/>
          </a:ln>
        </p:spPr>
      </p:pic>
      <p:sp>
        <p:nvSpPr>
          <p:cNvPr id="136195" name="Text Box 4"/>
          <p:cNvSpPr txBox="1">
            <a:spLocks noChangeArrowheads="1"/>
          </p:cNvSpPr>
          <p:nvPr/>
        </p:nvSpPr>
        <p:spPr bwMode="auto">
          <a:xfrm>
            <a:off x="762000" y="6019800"/>
            <a:ext cx="7924800" cy="396875"/>
          </a:xfrm>
          <a:prstGeom prst="rect">
            <a:avLst/>
          </a:prstGeom>
          <a:noFill/>
          <a:ln w="9525" algn="ctr">
            <a:noFill/>
            <a:miter lim="800000"/>
            <a:headEnd/>
            <a:tailEnd/>
          </a:ln>
        </p:spPr>
        <p:txBody>
          <a:bodyPr>
            <a:spAutoFit/>
          </a:bodyPr>
          <a:lstStyle/>
          <a:p>
            <a:pPr algn="ctr">
              <a:spcBef>
                <a:spcPct val="50000"/>
              </a:spcBef>
            </a:pPr>
            <a:r>
              <a:rPr lang="en-US" sz="2000">
                <a:solidFill>
                  <a:schemeClr val="tx2"/>
                </a:solidFill>
              </a:rPr>
              <a:t>http://www.edu.gov.mb.ca/k12/cur/multilevel/index.html</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2"/>
          <p:cNvSpPr>
            <a:spLocks noGrp="1" noChangeArrowheads="1"/>
          </p:cNvSpPr>
          <p:nvPr>
            <p:ph type="title"/>
          </p:nvPr>
        </p:nvSpPr>
        <p:spPr/>
        <p:txBody>
          <a:bodyPr/>
          <a:lstStyle/>
          <a:p>
            <a:pPr eaLnBrk="1" hangingPunct="1"/>
            <a:r>
              <a:rPr lang="en-US" b="1" smtClean="0"/>
              <a:t>Think-Pair-Share</a:t>
            </a:r>
          </a:p>
        </p:txBody>
      </p:sp>
      <p:sp>
        <p:nvSpPr>
          <p:cNvPr id="35843" name="Rectangle 3"/>
          <p:cNvSpPr>
            <a:spLocks noGrp="1" noChangeArrowheads="1"/>
          </p:cNvSpPr>
          <p:nvPr>
            <p:ph idx="1"/>
          </p:nvPr>
        </p:nvSpPr>
        <p:spPr>
          <a:xfrm>
            <a:off x="457200" y="1143000"/>
            <a:ext cx="8229600" cy="5334000"/>
          </a:xfrm>
        </p:spPr>
        <p:txBody>
          <a:bodyPr rtlCol="0">
            <a:normAutofit fontScale="92500" lnSpcReduction="10000"/>
          </a:bodyPr>
          <a:lstStyle/>
          <a:p>
            <a:pPr eaLnBrk="1" fontAlgn="auto" hangingPunct="1">
              <a:spcAft>
                <a:spcPts val="0"/>
              </a:spcAft>
              <a:buFont typeface="Arial" pitchFamily="34" charset="0"/>
              <a:buNone/>
              <a:defRPr/>
            </a:pPr>
            <a:r>
              <a:rPr lang="en-US" dirty="0" smtClean="0"/>
              <a:t>A </a:t>
            </a:r>
            <a:r>
              <a:rPr lang="en-US" b="1" dirty="0" smtClean="0"/>
              <a:t>strategy</a:t>
            </a:r>
            <a:r>
              <a:rPr lang="en-US" dirty="0" smtClean="0"/>
              <a:t> to </a:t>
            </a:r>
            <a:r>
              <a:rPr lang="en-US" b="1" dirty="0" smtClean="0"/>
              <a:t>activate</a:t>
            </a:r>
            <a:r>
              <a:rPr lang="en-US" dirty="0" smtClean="0"/>
              <a:t> prior knowledge or initiate inquiry, </a:t>
            </a:r>
            <a:r>
              <a:rPr lang="en-US" b="1" dirty="0" smtClean="0"/>
              <a:t>acquire</a:t>
            </a:r>
            <a:r>
              <a:rPr lang="en-US" dirty="0" smtClean="0"/>
              <a:t> new ideas, wonderings, thinking from others, or, to </a:t>
            </a:r>
            <a:r>
              <a:rPr lang="en-US" b="1" dirty="0" smtClean="0"/>
              <a:t>apply</a:t>
            </a:r>
            <a:r>
              <a:rPr lang="en-US" dirty="0" smtClean="0"/>
              <a:t>/share new ideas, wonderings, reflective thinking with others.</a:t>
            </a:r>
          </a:p>
          <a:p>
            <a:pPr eaLnBrk="1" fontAlgn="auto" hangingPunct="1">
              <a:spcAft>
                <a:spcPts val="0"/>
              </a:spcAft>
              <a:buFont typeface="Arial" pitchFamily="34" charset="0"/>
              <a:buNone/>
              <a:defRPr/>
            </a:pPr>
            <a:r>
              <a:rPr lang="en-US" b="1" dirty="0" smtClean="0"/>
              <a:t>Assessment for Learning- </a:t>
            </a:r>
            <a:r>
              <a:rPr lang="en-US" i="1" dirty="0" smtClean="0"/>
              <a:t>Think-Pair-Share</a:t>
            </a:r>
            <a:r>
              <a:rPr lang="en-US" dirty="0" smtClean="0"/>
              <a:t> is a rich context to listen for prior knowledge, new ideas, a developing inquiry process, questioning skills, strategic thinking, deeper understandings, …</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r>
              <a:rPr lang="en-CA" b="1" dirty="0" smtClean="0"/>
              <a:t>Think About... </a:t>
            </a:r>
            <a:r>
              <a:rPr lang="en-CA" dirty="0" smtClean="0"/>
              <a:t>How can you adapt this strategy to deepen understandings? assess deepening understandings?</a:t>
            </a:r>
            <a:endParaRPr lang="en-US" dirty="0" smtClean="0"/>
          </a:p>
          <a:p>
            <a:pPr eaLnBrk="1" fontAlgn="auto" hangingPunct="1">
              <a:spcAft>
                <a:spcPts val="0"/>
              </a:spcAft>
              <a:buFont typeface="Arial" pitchFamily="34" charset="0"/>
              <a:buNone/>
              <a:defRPr/>
            </a:pPr>
            <a:endParaRPr lang="en-US" dirty="0" smtClean="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466" name="Object 2"/>
          <p:cNvGraphicFramePr>
            <a:graphicFrameLocks noChangeAspect="1"/>
          </p:cNvGraphicFramePr>
          <p:nvPr/>
        </p:nvGraphicFramePr>
        <p:xfrm>
          <a:off x="0" y="0"/>
          <a:ext cx="9144000" cy="6858000"/>
        </p:xfrm>
        <a:graphic>
          <a:graphicData uri="http://schemas.openxmlformats.org/presentationml/2006/ole">
            <p:oleObj spid="_x0000_s62466" name="Document" r:id="rId3" imgW="8380692" imgH="6959890" progId="Word.Document.12">
              <p:embed/>
            </p:oleObj>
          </a:graphicData>
        </a:graphic>
      </p:graphicFrame>
      <p:cxnSp>
        <p:nvCxnSpPr>
          <p:cNvPr id="4" name="Straight Arrow Connector 3"/>
          <p:cNvCxnSpPr/>
          <p:nvPr/>
        </p:nvCxnSpPr>
        <p:spPr>
          <a:xfrm>
            <a:off x="5257800" y="3810000"/>
            <a:ext cx="685800" cy="1588"/>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TextBox 17"/>
          <p:cNvSpPr txBox="1">
            <a:spLocks noChangeArrowheads="1"/>
          </p:cNvSpPr>
          <p:nvPr/>
        </p:nvSpPr>
        <p:spPr bwMode="auto">
          <a:xfrm>
            <a:off x="762000" y="533400"/>
            <a:ext cx="8001000" cy="369888"/>
          </a:xfrm>
          <a:prstGeom prst="rect">
            <a:avLst/>
          </a:prstGeom>
          <a:noFill/>
          <a:ln w="9525">
            <a:noFill/>
            <a:miter lim="800000"/>
            <a:headEnd/>
            <a:tailEnd/>
          </a:ln>
        </p:spPr>
        <p:txBody>
          <a:bodyPr>
            <a:spAutoFit/>
          </a:bodyPr>
          <a:lstStyle/>
          <a:p>
            <a:pPr>
              <a:spcBef>
                <a:spcPct val="50000"/>
              </a:spcBef>
            </a:pPr>
            <a:endParaRPr lang="en-CA"/>
          </a:p>
        </p:txBody>
      </p:sp>
      <p:graphicFrame>
        <p:nvGraphicFramePr>
          <p:cNvPr id="120834" name="Object 2"/>
          <p:cNvGraphicFramePr>
            <a:graphicFrameLocks noChangeAspect="1"/>
          </p:cNvGraphicFramePr>
          <p:nvPr/>
        </p:nvGraphicFramePr>
        <p:xfrm>
          <a:off x="0" y="0"/>
          <a:ext cx="9144000" cy="6858000"/>
        </p:xfrm>
        <a:graphic>
          <a:graphicData uri="http://schemas.openxmlformats.org/presentationml/2006/ole">
            <p:oleObj spid="_x0000_s120834" name="Document" r:id="rId4" imgW="8380692" imgH="7001691" progId="Word.Document.12">
              <p:embed/>
            </p:oleObj>
          </a:graphicData>
        </a:graphic>
      </p:graphicFrame>
      <p:cxnSp>
        <p:nvCxnSpPr>
          <p:cNvPr id="13" name="Straight Arrow Connector 12"/>
          <p:cNvCxnSpPr/>
          <p:nvPr/>
        </p:nvCxnSpPr>
        <p:spPr>
          <a:xfrm>
            <a:off x="4191000" y="2743200"/>
            <a:ext cx="1828800" cy="10668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48834" name="Picture 2"/>
          <p:cNvPicPr>
            <a:picLocks noChangeAspect="1" noChangeArrowheads="1"/>
          </p:cNvPicPr>
          <p:nvPr/>
        </p:nvPicPr>
        <p:blipFill>
          <a:blip r:embed="rId3" cstate="print"/>
          <a:srcRect/>
          <a:stretch>
            <a:fillRect/>
          </a:stretch>
        </p:blipFill>
        <p:spPr bwMode="auto">
          <a:xfrm>
            <a:off x="76200" y="990600"/>
            <a:ext cx="10210800" cy="45381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8" name="Twilight  30-30---30-36.wmv">
            <a:hlinkClick r:id="" action="ppaction://media"/>
          </p:cNvPr>
          <p:cNvPicPr>
            <a:picLocks noRot="1" noChangeAspect="1" noChangeArrowheads="1"/>
          </p:cNvPicPr>
          <p:nvPr>
            <a:videoFile r:link="rId1"/>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43362" name="Rectangle 5"/>
          <p:cNvSpPr>
            <a:spLocks noChangeArrowheads="1"/>
          </p:cNvSpPr>
          <p:nvPr/>
        </p:nvSpPr>
        <p:spPr bwMode="auto">
          <a:xfrm>
            <a:off x="1600200" y="609600"/>
            <a:ext cx="6019800" cy="366713"/>
          </a:xfrm>
          <a:prstGeom prst="rect">
            <a:avLst/>
          </a:prstGeom>
          <a:noFill/>
          <a:ln w="9525">
            <a:noFill/>
            <a:miter lim="800000"/>
            <a:headEnd/>
            <a:tailEnd/>
          </a:ln>
        </p:spPr>
        <p:txBody>
          <a:bodyPr>
            <a:spAutoFit/>
          </a:bodyPr>
          <a:lstStyle/>
          <a:p>
            <a:pPr algn="ctr">
              <a:spcBef>
                <a:spcPct val="50000"/>
              </a:spcBef>
            </a:pPr>
            <a:endParaRPr lang="en-US">
              <a:latin typeface="Times New Roman" pitchFamily="18" charset="0"/>
            </a:endParaRPr>
          </a:p>
        </p:txBody>
      </p:sp>
      <p:sp>
        <p:nvSpPr>
          <p:cNvPr id="143363" name="Rectangle 15"/>
          <p:cNvSpPr>
            <a:spLocks noChangeArrowheads="1"/>
          </p:cNvSpPr>
          <p:nvPr/>
        </p:nvSpPr>
        <p:spPr bwMode="auto">
          <a:xfrm>
            <a:off x="0" y="1473200"/>
            <a:ext cx="9251950" cy="1027113"/>
          </a:xfrm>
          <a:prstGeom prst="rect">
            <a:avLst/>
          </a:prstGeom>
          <a:noFill/>
          <a:ln w="9525" algn="ctr">
            <a:noFill/>
            <a:miter lim="800000"/>
            <a:headEnd/>
            <a:tailEnd/>
          </a:ln>
        </p:spPr>
        <p:txBody>
          <a:bodyPr wrap="none">
            <a:spAutoFit/>
          </a:bodyPr>
          <a:lstStyle/>
          <a:p>
            <a:pPr marL="342900" indent="-342900" algn="ctr">
              <a:lnSpc>
                <a:spcPct val="60000"/>
              </a:lnSpc>
              <a:spcBef>
                <a:spcPct val="50000"/>
              </a:spcBef>
              <a:buFontTx/>
              <a:buAutoNum type="arabicPeriod"/>
            </a:pPr>
            <a:r>
              <a:rPr lang="en-US" sz="3600">
                <a:solidFill>
                  <a:schemeClr val="bg1"/>
                </a:solidFill>
              </a:rPr>
              <a:t>Learning and Teaching in the Multilevel </a:t>
            </a:r>
          </a:p>
          <a:p>
            <a:pPr marL="342900" indent="-342900" algn="ctr">
              <a:lnSpc>
                <a:spcPct val="60000"/>
              </a:lnSpc>
              <a:spcBef>
                <a:spcPct val="50000"/>
              </a:spcBef>
            </a:pPr>
            <a:r>
              <a:rPr lang="en-US" sz="3600">
                <a:solidFill>
                  <a:schemeClr val="bg1"/>
                </a:solidFill>
              </a:rPr>
              <a:t>Classroom</a:t>
            </a:r>
          </a:p>
        </p:txBody>
      </p:sp>
      <p:sp>
        <p:nvSpPr>
          <p:cNvPr id="143364" name="Rectangle 16"/>
          <p:cNvSpPr>
            <a:spLocks noChangeArrowheads="1"/>
          </p:cNvSpPr>
          <p:nvPr/>
        </p:nvSpPr>
        <p:spPr bwMode="auto">
          <a:xfrm>
            <a:off x="457200" y="3505200"/>
            <a:ext cx="18472150" cy="2124075"/>
          </a:xfrm>
          <a:prstGeom prst="rect">
            <a:avLst/>
          </a:prstGeom>
          <a:noFill/>
          <a:ln w="9525" algn="ctr">
            <a:noFill/>
            <a:miter lim="800000"/>
            <a:headEnd/>
            <a:tailEnd/>
          </a:ln>
        </p:spPr>
        <p:txBody>
          <a:bodyPr>
            <a:spAutoFit/>
          </a:bodyPr>
          <a:lstStyle/>
          <a:p>
            <a:pPr>
              <a:spcBef>
                <a:spcPct val="50000"/>
              </a:spcBef>
            </a:pPr>
            <a:r>
              <a:rPr lang="en-US" sz="2400" b="0">
                <a:solidFill>
                  <a:schemeClr val="bg1"/>
                </a:solidFill>
              </a:rPr>
              <a:t>“The challenges of learning and teaching in a </a:t>
            </a:r>
          </a:p>
          <a:p>
            <a:pPr>
              <a:spcBef>
                <a:spcPct val="50000"/>
              </a:spcBef>
            </a:pPr>
            <a:r>
              <a:rPr lang="en-US" sz="2400" b="0">
                <a:solidFill>
                  <a:schemeClr val="bg1"/>
                </a:solidFill>
              </a:rPr>
              <a:t>multilevel classroom will result in great rewards </a:t>
            </a:r>
          </a:p>
          <a:p>
            <a:pPr>
              <a:spcBef>
                <a:spcPct val="50000"/>
              </a:spcBef>
            </a:pPr>
            <a:r>
              <a:rPr lang="en-US" sz="2400" b="0">
                <a:solidFill>
                  <a:schemeClr val="bg1"/>
                </a:solidFill>
              </a:rPr>
              <a:t>as all partners begin to understand the benefits that multilevel </a:t>
            </a:r>
          </a:p>
          <a:p>
            <a:pPr>
              <a:spcBef>
                <a:spcPct val="50000"/>
              </a:spcBef>
            </a:pPr>
            <a:r>
              <a:rPr lang="en-US" sz="2400" b="0">
                <a:solidFill>
                  <a:schemeClr val="bg1"/>
                </a:solidFill>
              </a:rPr>
              <a:t>classrooms offer” (</a:t>
            </a:r>
            <a:r>
              <a:rPr lang="en-US" sz="2400" b="0" i="1">
                <a:solidFill>
                  <a:schemeClr val="bg1"/>
                </a:solidFill>
              </a:rPr>
              <a:t>IT</a:t>
            </a:r>
            <a:r>
              <a:rPr lang="en-US" sz="2400" b="0">
                <a:solidFill>
                  <a:schemeClr val="bg1"/>
                </a:solidFill>
              </a:rPr>
              <a:t> 1.9)</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878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8788"/>
                                        </p:tgtEl>
                                      </p:cBhvr>
                                    </p:cmd>
                                  </p:childTnLst>
                                </p:cTn>
                              </p:par>
                            </p:childTnLst>
                          </p:cTn>
                        </p:par>
                      </p:childTnLst>
                    </p:cTn>
                  </p:par>
                </p:childTnLst>
              </p:cTn>
              <p:nextCondLst>
                <p:cond evt="onClick" delay="0">
                  <p:tgtEl>
                    <p:spTgt spid="118788"/>
                  </p:tgtEl>
                </p:cond>
              </p:nextCondLst>
            </p:seq>
            <p:video>
              <p:cMediaNode>
                <p:cTn id="7" fill="hold" display="0">
                  <p:stCondLst>
                    <p:cond delay="indefinite"/>
                  </p:stCondLst>
                  <p:endCondLst>
                    <p:cond evt="onNext" delay="0">
                      <p:tgtEl>
                        <p:sldTgt/>
                      </p:tgtEl>
                    </p:cond>
                    <p:cond evt="onPrev" delay="0">
                      <p:tgtEl>
                        <p:sldTgt/>
                      </p:tgtEl>
                    </p:cond>
                  </p:endCondLst>
                </p:cTn>
                <p:tgtEl>
                  <p:spTgt spid="118788"/>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5" name="Picture 1" descr="CIMG0957.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762000" y="573088"/>
            <a:ext cx="7924800" cy="2246312"/>
          </a:xfrm>
          <a:prstGeom prst="rect">
            <a:avLst/>
          </a:prstGeom>
          <a:noFill/>
        </p:spPr>
        <p:txBody>
          <a:bodyPr>
            <a:spAutoFit/>
          </a:bodyPr>
          <a:lstStyle/>
          <a:p>
            <a:pPr marL="342900" indent="-342900">
              <a:spcBef>
                <a:spcPct val="50000"/>
              </a:spcBef>
              <a:buFontTx/>
              <a:buAutoNum type="arabicPeriod" startAt="2"/>
              <a:defRPr/>
            </a:pPr>
            <a:r>
              <a:rPr lang="en-CA" sz="4400" dirty="0">
                <a:solidFill>
                  <a:srgbClr val="F8F8F8"/>
                </a:solidFill>
              </a:rPr>
              <a:t>The Learning Community</a:t>
            </a:r>
          </a:p>
          <a:p>
            <a:pPr marL="342900" indent="-342900">
              <a:spcBef>
                <a:spcPct val="50000"/>
              </a:spcBef>
              <a:defRPr/>
            </a:pPr>
            <a:r>
              <a:rPr lang="en-US" sz="2800" b="0" dirty="0">
                <a:solidFill>
                  <a:srgbClr val="F8F8F8"/>
                </a:solidFill>
              </a:rPr>
              <a:t>Students – Parents – Teachers – Administrators</a:t>
            </a:r>
          </a:p>
          <a:p>
            <a:pPr marL="342900" indent="-342900">
              <a:spcBef>
                <a:spcPct val="50000"/>
              </a:spcBef>
              <a:defRPr/>
            </a:pPr>
            <a:endParaRPr lang="en-US" dirty="0">
              <a:solidFill>
                <a:srgbClr val="F8F8F8"/>
              </a:solidFill>
            </a:endParaRPr>
          </a:p>
          <a:p>
            <a:pPr>
              <a:spcBef>
                <a:spcPct val="50000"/>
              </a:spcBef>
              <a:defRPr/>
            </a:pPr>
            <a:endParaRPr lang="en-CA" dirty="0"/>
          </a:p>
        </p:txBody>
      </p:sp>
      <p:sp>
        <p:nvSpPr>
          <p:cNvPr id="144387" name="TextBox 3"/>
          <p:cNvSpPr txBox="1">
            <a:spLocks noChangeArrowheads="1"/>
          </p:cNvSpPr>
          <p:nvPr/>
        </p:nvSpPr>
        <p:spPr bwMode="auto">
          <a:xfrm>
            <a:off x="1143000" y="3200400"/>
            <a:ext cx="6781800" cy="3000375"/>
          </a:xfrm>
          <a:prstGeom prst="rect">
            <a:avLst/>
          </a:prstGeom>
          <a:noFill/>
          <a:ln w="9525">
            <a:noFill/>
            <a:miter lim="800000"/>
            <a:headEnd/>
            <a:tailEnd/>
          </a:ln>
        </p:spPr>
        <p:txBody>
          <a:bodyPr>
            <a:spAutoFit/>
          </a:bodyPr>
          <a:lstStyle/>
          <a:p>
            <a:pPr>
              <a:spcBef>
                <a:spcPct val="50000"/>
              </a:spcBef>
            </a:pPr>
            <a:r>
              <a:rPr lang="en-CA" sz="3600" b="0">
                <a:solidFill>
                  <a:srgbClr val="F8F8F8"/>
                </a:solidFill>
              </a:rPr>
              <a:t>“The ultimate goal of the learning community is to support its most integral member: </a:t>
            </a:r>
          </a:p>
          <a:p>
            <a:pPr>
              <a:spcBef>
                <a:spcPct val="50000"/>
              </a:spcBef>
            </a:pPr>
            <a:r>
              <a:rPr lang="en-CA" sz="3600" b="0">
                <a:solidFill>
                  <a:srgbClr val="F8F8F8"/>
                </a:solidFill>
              </a:rPr>
              <a:t>the independent learner” </a:t>
            </a:r>
            <a:r>
              <a:rPr lang="en-CA" sz="2000" b="0">
                <a:solidFill>
                  <a:srgbClr val="F8F8F8"/>
                </a:solidFill>
              </a:rPr>
              <a:t>(</a:t>
            </a:r>
            <a:r>
              <a:rPr lang="en-CA" sz="2000" b="0" i="1">
                <a:solidFill>
                  <a:srgbClr val="F8F8F8"/>
                </a:solidFill>
              </a:rPr>
              <a:t>IT</a:t>
            </a:r>
            <a:r>
              <a:rPr lang="en-CA" sz="2000" b="0">
                <a:solidFill>
                  <a:srgbClr val="F8F8F8"/>
                </a:solidFill>
              </a:rPr>
              <a:t> 2.3)</a:t>
            </a:r>
          </a:p>
          <a:p>
            <a:pPr>
              <a:spcBef>
                <a:spcPct val="50000"/>
              </a:spcBef>
            </a:pPr>
            <a:endParaRPr lang="en-CA"/>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09" name="Picture 2" descr="Skownan  13-30---13- (FF)-300KB (2)"/>
          <p:cNvPicPr>
            <a:picLocks noChangeAspect="1" noChangeArrowheads="1"/>
          </p:cNvPicPr>
          <p:nvPr/>
        </p:nvPicPr>
        <p:blipFill>
          <a:blip r:embed="rId2" cstate="print"/>
          <a:srcRect/>
          <a:stretch>
            <a:fillRect/>
          </a:stretch>
        </p:blipFill>
        <p:spPr bwMode="auto">
          <a:xfrm>
            <a:off x="0" y="-434975"/>
            <a:ext cx="9525000" cy="7292975"/>
          </a:xfrm>
          <a:prstGeom prst="rect">
            <a:avLst/>
          </a:prstGeom>
          <a:noFill/>
          <a:ln w="9525">
            <a:noFill/>
            <a:miter lim="800000"/>
            <a:headEnd/>
            <a:tailEnd/>
          </a:ln>
        </p:spPr>
      </p:pic>
      <p:sp>
        <p:nvSpPr>
          <p:cNvPr id="145410" name="Text Box 3"/>
          <p:cNvSpPr txBox="1">
            <a:spLocks noChangeArrowheads="1"/>
          </p:cNvSpPr>
          <p:nvPr/>
        </p:nvSpPr>
        <p:spPr bwMode="auto">
          <a:xfrm>
            <a:off x="533400" y="304800"/>
            <a:ext cx="8229600" cy="1446213"/>
          </a:xfrm>
          <a:prstGeom prst="rect">
            <a:avLst/>
          </a:prstGeom>
          <a:noFill/>
          <a:ln w="9525">
            <a:noFill/>
            <a:miter lim="800000"/>
            <a:headEnd/>
            <a:tailEnd/>
          </a:ln>
        </p:spPr>
        <p:txBody>
          <a:bodyPr>
            <a:spAutoFit/>
          </a:bodyPr>
          <a:lstStyle/>
          <a:p>
            <a:pPr>
              <a:spcBef>
                <a:spcPct val="50000"/>
              </a:spcBef>
            </a:pPr>
            <a:r>
              <a:rPr lang="en-US" sz="4400">
                <a:solidFill>
                  <a:schemeClr val="bg1"/>
                </a:solidFill>
              </a:rPr>
              <a:t>3.Assessment for/as Learning</a:t>
            </a:r>
            <a:r>
              <a:rPr lang="en-US" sz="4400">
                <a:solidFill>
                  <a:schemeClr val="bg1"/>
                </a:solidFill>
                <a:latin typeface="Times New Roman" pitchFamily="18" charset="0"/>
              </a:rPr>
              <a:t/>
            </a:r>
            <a:br>
              <a:rPr lang="en-US" sz="4400">
                <a:solidFill>
                  <a:schemeClr val="bg1"/>
                </a:solidFill>
                <a:latin typeface="Times New Roman" pitchFamily="18" charset="0"/>
              </a:rPr>
            </a:br>
            <a:endParaRPr lang="en-US" sz="4400">
              <a:solidFill>
                <a:schemeClr val="bg1"/>
              </a:solidFill>
              <a:latin typeface="Times New Roman" pitchFamily="18" charset="0"/>
            </a:endParaRPr>
          </a:p>
        </p:txBody>
      </p:sp>
      <p:sp>
        <p:nvSpPr>
          <p:cNvPr id="145411" name="Text Box 4"/>
          <p:cNvSpPr txBox="1">
            <a:spLocks noChangeArrowheads="1"/>
          </p:cNvSpPr>
          <p:nvPr/>
        </p:nvSpPr>
        <p:spPr bwMode="auto">
          <a:xfrm>
            <a:off x="685800" y="2362200"/>
            <a:ext cx="8153400" cy="2838450"/>
          </a:xfrm>
          <a:prstGeom prst="rect">
            <a:avLst/>
          </a:prstGeom>
          <a:noFill/>
          <a:ln w="9525">
            <a:noFill/>
            <a:miter lim="800000"/>
            <a:headEnd/>
            <a:tailEnd/>
          </a:ln>
        </p:spPr>
        <p:txBody>
          <a:bodyPr>
            <a:spAutoFit/>
          </a:bodyPr>
          <a:lstStyle/>
          <a:p>
            <a:pPr lvl="1"/>
            <a:r>
              <a:rPr lang="en-US" sz="3600">
                <a:solidFill>
                  <a:schemeClr val="bg1"/>
                </a:solidFill>
              </a:rPr>
              <a:t>…teachers are observing students at various levels of development, and taking them from where they are towards the end-of-year learning outcomes. </a:t>
            </a:r>
            <a:r>
              <a:rPr lang="en-US" sz="2800" b="0" i="1">
                <a:solidFill>
                  <a:schemeClr val="bg1"/>
                </a:solidFill>
              </a:rPr>
              <a:t>IT,</a:t>
            </a:r>
            <a:r>
              <a:rPr lang="en-US" sz="2800" b="0">
                <a:solidFill>
                  <a:schemeClr val="bg1"/>
                </a:solidFill>
              </a:rPr>
              <a:t> 3.4</a:t>
            </a:r>
          </a:p>
        </p:txBody>
      </p:sp>
      <p:sp>
        <p:nvSpPr>
          <p:cNvPr id="145412" name="Rectangle 5"/>
          <p:cNvSpPr>
            <a:spLocks noChangeArrowheads="1"/>
          </p:cNvSpPr>
          <p:nvPr/>
        </p:nvSpPr>
        <p:spPr bwMode="auto">
          <a:xfrm>
            <a:off x="838200" y="5867400"/>
            <a:ext cx="7821613" cy="457200"/>
          </a:xfrm>
          <a:prstGeom prst="rect">
            <a:avLst/>
          </a:prstGeom>
          <a:noFill/>
          <a:ln w="9525" algn="ctr">
            <a:noFill/>
            <a:miter lim="800000"/>
            <a:headEnd/>
            <a:tailEnd/>
          </a:ln>
        </p:spPr>
        <p:txBody>
          <a:bodyPr wrap="none">
            <a:spAutoFit/>
          </a:bodyPr>
          <a:lstStyle/>
          <a:p>
            <a:pPr>
              <a:spcBef>
                <a:spcPct val="50000"/>
              </a:spcBef>
            </a:pPr>
            <a:r>
              <a:rPr lang="en-US" sz="2400">
                <a:solidFill>
                  <a:schemeClr val="bg1"/>
                </a:solidFill>
              </a:rPr>
              <a:t>K         1         2         3         4         5         6         7         8</a:t>
            </a:r>
          </a:p>
        </p:txBody>
      </p:sp>
      <p:grpSp>
        <p:nvGrpSpPr>
          <p:cNvPr id="145413" name="Group 6"/>
          <p:cNvGrpSpPr>
            <a:grpSpLocks/>
          </p:cNvGrpSpPr>
          <p:nvPr/>
        </p:nvGrpSpPr>
        <p:grpSpPr bwMode="auto">
          <a:xfrm rot="4500000">
            <a:off x="4724400" y="5334000"/>
            <a:ext cx="609600" cy="609600"/>
            <a:chOff x="2688" y="1920"/>
            <a:chExt cx="480" cy="480"/>
          </a:xfrm>
        </p:grpSpPr>
        <p:sp>
          <p:nvSpPr>
            <p:cNvPr id="145414" name="Oval 7"/>
            <p:cNvSpPr>
              <a:spLocks noChangeArrowheads="1"/>
            </p:cNvSpPr>
            <p:nvPr/>
          </p:nvSpPr>
          <p:spPr bwMode="auto">
            <a:xfrm>
              <a:off x="2688" y="1920"/>
              <a:ext cx="480" cy="480"/>
            </a:xfrm>
            <a:prstGeom prst="ellipse">
              <a:avLst/>
            </a:prstGeom>
            <a:solidFill>
              <a:srgbClr val="00CC00"/>
            </a:solidFill>
            <a:ln w="9525">
              <a:noFill/>
              <a:round/>
              <a:headEnd/>
              <a:tailEnd/>
            </a:ln>
          </p:spPr>
          <p:txBody>
            <a:bodyPr wrap="none" anchor="ctr"/>
            <a:lstStyle/>
            <a:p>
              <a:pPr>
                <a:spcBef>
                  <a:spcPct val="50000"/>
                </a:spcBef>
              </a:pPr>
              <a:endParaRPr lang="en-CA"/>
            </a:p>
          </p:txBody>
        </p:sp>
        <p:sp>
          <p:nvSpPr>
            <p:cNvPr id="145415" name="Oval 8"/>
            <p:cNvSpPr>
              <a:spLocks noChangeArrowheads="1"/>
            </p:cNvSpPr>
            <p:nvPr/>
          </p:nvSpPr>
          <p:spPr bwMode="auto">
            <a:xfrm>
              <a:off x="2736" y="1968"/>
              <a:ext cx="384" cy="384"/>
            </a:xfrm>
            <a:prstGeom prst="ellipse">
              <a:avLst/>
            </a:prstGeom>
            <a:solidFill>
              <a:srgbClr val="CCECFF"/>
            </a:solidFill>
            <a:ln w="9525">
              <a:noFill/>
              <a:round/>
              <a:headEnd/>
              <a:tailEnd/>
            </a:ln>
          </p:spPr>
          <p:txBody>
            <a:bodyPr wrap="none" anchor="ctr"/>
            <a:lstStyle/>
            <a:p>
              <a:pPr>
                <a:spcBef>
                  <a:spcPct val="50000"/>
                </a:spcBef>
              </a:pPr>
              <a:endParaRPr lang="en-CA"/>
            </a:p>
          </p:txBody>
        </p:sp>
        <p:sp>
          <p:nvSpPr>
            <p:cNvPr id="145416" name="Line 9"/>
            <p:cNvSpPr>
              <a:spLocks noChangeShapeType="1"/>
            </p:cNvSpPr>
            <p:nvPr/>
          </p:nvSpPr>
          <p:spPr bwMode="auto">
            <a:xfrm flipH="1">
              <a:off x="2752" y="2160"/>
              <a:ext cx="168" cy="96"/>
            </a:xfrm>
            <a:prstGeom prst="line">
              <a:avLst/>
            </a:prstGeom>
            <a:noFill/>
            <a:ln w="38100">
              <a:solidFill>
                <a:srgbClr val="FFFF00"/>
              </a:solidFill>
              <a:round/>
              <a:headEnd/>
              <a:tailEnd/>
            </a:ln>
          </p:spPr>
          <p:txBody>
            <a:bodyPr wrap="none" anchor="ctr"/>
            <a:lstStyle/>
            <a:p>
              <a:endParaRPr lang="en-US"/>
            </a:p>
          </p:txBody>
        </p:sp>
        <p:sp>
          <p:nvSpPr>
            <p:cNvPr id="145417" name="Line 10"/>
            <p:cNvSpPr>
              <a:spLocks noChangeShapeType="1"/>
            </p:cNvSpPr>
            <p:nvPr/>
          </p:nvSpPr>
          <p:spPr bwMode="auto">
            <a:xfrm>
              <a:off x="2927" y="1949"/>
              <a:ext cx="2" cy="204"/>
            </a:xfrm>
            <a:prstGeom prst="line">
              <a:avLst/>
            </a:prstGeom>
            <a:noFill/>
            <a:ln w="38100">
              <a:solidFill>
                <a:srgbClr val="FF0000"/>
              </a:solidFill>
              <a:round/>
              <a:headEnd/>
              <a:tailEnd/>
            </a:ln>
          </p:spPr>
          <p:txBody>
            <a:bodyPr wrap="none" anchor="ctr"/>
            <a:lstStyle/>
            <a:p>
              <a:endParaRPr lang="en-US"/>
            </a:p>
          </p:txBody>
        </p:sp>
        <p:sp>
          <p:nvSpPr>
            <p:cNvPr id="145418" name="Line 11"/>
            <p:cNvSpPr>
              <a:spLocks noChangeShapeType="1"/>
            </p:cNvSpPr>
            <p:nvPr/>
          </p:nvSpPr>
          <p:spPr bwMode="auto">
            <a:xfrm>
              <a:off x="2936" y="2158"/>
              <a:ext cx="168" cy="96"/>
            </a:xfrm>
            <a:prstGeom prst="line">
              <a:avLst/>
            </a:prstGeom>
            <a:noFill/>
            <a:ln w="38100">
              <a:solidFill>
                <a:srgbClr val="0000FF"/>
              </a:solidFill>
              <a:round/>
              <a:headEnd/>
              <a:tailEnd/>
            </a:ln>
          </p:spPr>
          <p:txBody>
            <a:bodyPr wrap="none" anchor="ctr"/>
            <a:lstStyle/>
            <a:p>
              <a:endParaRPr lang="en-US"/>
            </a:p>
          </p:txBody>
        </p:sp>
        <p:sp>
          <p:nvSpPr>
            <p:cNvPr id="145419" name="Oval 12"/>
            <p:cNvSpPr>
              <a:spLocks noChangeArrowheads="1"/>
            </p:cNvSpPr>
            <p:nvPr/>
          </p:nvSpPr>
          <p:spPr bwMode="auto">
            <a:xfrm>
              <a:off x="2904" y="2135"/>
              <a:ext cx="48" cy="48"/>
            </a:xfrm>
            <a:prstGeom prst="ellipse">
              <a:avLst/>
            </a:prstGeom>
            <a:solidFill>
              <a:schemeClr val="tx1"/>
            </a:solidFill>
            <a:ln w="9525">
              <a:solidFill>
                <a:schemeClr val="tx1"/>
              </a:solidFill>
              <a:round/>
              <a:headEnd/>
              <a:tailEnd/>
            </a:ln>
          </p:spPr>
          <p:txBody>
            <a:bodyPr wrap="none" anchor="ctr"/>
            <a:lstStyle/>
            <a:p>
              <a:pPr>
                <a:spcBef>
                  <a:spcPct val="50000"/>
                </a:spcBef>
              </a:pPr>
              <a:endParaRPr lang="en-CA"/>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57-21---57-36.wmv">
            <a:hlinkClick r:id="" action="ppaction://media"/>
          </p:cNvPr>
          <p:cNvPicPr>
            <a:picLocks noRot="1" noChangeAspect="1" noChangeArrowheads="1"/>
          </p:cNvPicPr>
          <p:nvPr>
            <a:videoFile r:link="rId1"/>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46434" name="Text Box 3"/>
          <p:cNvSpPr txBox="1">
            <a:spLocks noChangeArrowheads="1"/>
          </p:cNvSpPr>
          <p:nvPr/>
        </p:nvSpPr>
        <p:spPr bwMode="auto">
          <a:xfrm>
            <a:off x="685800" y="1143000"/>
            <a:ext cx="8458200" cy="6356350"/>
          </a:xfrm>
          <a:prstGeom prst="rect">
            <a:avLst/>
          </a:prstGeom>
          <a:noFill/>
          <a:ln w="9525">
            <a:noFill/>
            <a:miter lim="800000"/>
            <a:headEnd/>
            <a:tailEnd/>
          </a:ln>
        </p:spPr>
        <p:txBody>
          <a:bodyPr>
            <a:spAutoFit/>
          </a:bodyPr>
          <a:lstStyle/>
          <a:p>
            <a:pPr algn="ctr">
              <a:spcBef>
                <a:spcPct val="50000"/>
              </a:spcBef>
            </a:pPr>
            <a:r>
              <a:rPr lang="en-US" sz="4000">
                <a:solidFill>
                  <a:schemeClr val="bg1"/>
                </a:solidFill>
                <a:cs typeface="Arial" charset="0"/>
              </a:rPr>
              <a:t>4. Differentiation</a:t>
            </a:r>
          </a:p>
          <a:p>
            <a:pPr>
              <a:spcBef>
                <a:spcPct val="50000"/>
              </a:spcBef>
            </a:pPr>
            <a:endParaRPr lang="en-US" sz="4000">
              <a:solidFill>
                <a:schemeClr val="bg1"/>
              </a:solidFill>
              <a:latin typeface="Times New Roman" pitchFamily="18" charset="0"/>
            </a:endParaRPr>
          </a:p>
          <a:p>
            <a:pPr>
              <a:spcBef>
                <a:spcPct val="50000"/>
              </a:spcBef>
            </a:pPr>
            <a:r>
              <a:rPr lang="en-CA" sz="4000" b="0">
                <a:solidFill>
                  <a:srgbClr val="F8F8F8"/>
                </a:solidFill>
              </a:rPr>
              <a:t>“Teachers in multilevel classrooms teach ‘individually’ all at once” </a:t>
            </a:r>
          </a:p>
          <a:p>
            <a:pPr>
              <a:spcBef>
                <a:spcPct val="50000"/>
              </a:spcBef>
            </a:pPr>
            <a:r>
              <a:rPr lang="en-CA" sz="4000" b="0">
                <a:solidFill>
                  <a:srgbClr val="F8F8F8"/>
                </a:solidFill>
              </a:rPr>
              <a:t>	                               </a:t>
            </a:r>
            <a:r>
              <a:rPr lang="en-CA" b="0">
                <a:solidFill>
                  <a:srgbClr val="F8F8F8"/>
                </a:solidFill>
              </a:rPr>
              <a:t>Dorta, in Bingham, 1995</a:t>
            </a:r>
          </a:p>
          <a:p>
            <a:pPr>
              <a:spcBef>
                <a:spcPct val="50000"/>
              </a:spcBef>
            </a:pPr>
            <a:r>
              <a:rPr lang="en-CA" b="0" i="1">
                <a:solidFill>
                  <a:srgbClr val="F8F8F8"/>
                </a:solidFill>
              </a:rPr>
              <a:t>                                                                                    IT</a:t>
            </a:r>
            <a:r>
              <a:rPr lang="en-CA" b="0">
                <a:solidFill>
                  <a:srgbClr val="F8F8F8"/>
                </a:solidFill>
              </a:rPr>
              <a:t>, 4.3</a:t>
            </a:r>
            <a:endParaRPr lang="en-CA" b="0" i="1"/>
          </a:p>
          <a:p>
            <a:pPr>
              <a:spcBef>
                <a:spcPct val="50000"/>
              </a:spcBef>
            </a:pPr>
            <a:endParaRPr lang="en-CA" sz="4000" b="0">
              <a:solidFill>
                <a:srgbClr val="F8F8F8"/>
              </a:solidFill>
            </a:endParaRPr>
          </a:p>
          <a:p>
            <a:pPr>
              <a:spcBef>
                <a:spcPct val="50000"/>
              </a:spcBef>
            </a:pPr>
            <a:endParaRPr lang="en-US" sz="4000">
              <a:latin typeface="Times New Roman"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608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6082"/>
                                        </p:tgtEl>
                                      </p:cBhvr>
                                    </p:cmd>
                                  </p:childTnLst>
                                </p:cTn>
                              </p:par>
                            </p:childTnLst>
                          </p:cTn>
                        </p:par>
                      </p:childTnLst>
                    </p:cTn>
                  </p:par>
                </p:childTnLst>
              </p:cTn>
              <p:nextCondLst>
                <p:cond evt="onClick" delay="0">
                  <p:tgtEl>
                    <p:spTgt spid="46082"/>
                  </p:tgtEl>
                </p:cond>
              </p:nextCondLst>
            </p:seq>
            <p:video>
              <p:cMediaNode>
                <p:cTn id="7" fill="hold" display="0">
                  <p:stCondLst>
                    <p:cond delay="indefinite"/>
                  </p:stCondLst>
                  <p:endCondLst>
                    <p:cond evt="onNext" delay="0">
                      <p:tgtEl>
                        <p:sldTgt/>
                      </p:tgtEl>
                    </p:cond>
                    <p:cond evt="onPrev" delay="0">
                      <p:tgtEl>
                        <p:sldTgt/>
                      </p:tgtEl>
                    </p:cond>
                  </p:endCondLst>
                </p:cTn>
                <p:tgtEl>
                  <p:spTgt spid="46082"/>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0" y="0"/>
          <a:ext cx="9144000" cy="6856413"/>
        </p:xfrm>
        <a:graphic>
          <a:graphicData uri="http://schemas.openxmlformats.org/presentationml/2006/ole">
            <p:oleObj spid="_x0000_s2050" name="Photo Editor Photo" r:id="rId3" imgW="6095238" imgH="4571429" progId="">
              <p:embed/>
            </p:oleObj>
          </a:graphicData>
        </a:graphic>
      </p:graphicFrame>
      <p:sp>
        <p:nvSpPr>
          <p:cNvPr id="2051" name="Text Box 3"/>
          <p:cNvSpPr txBox="1">
            <a:spLocks noChangeArrowheads="1"/>
          </p:cNvSpPr>
          <p:nvPr/>
        </p:nvSpPr>
        <p:spPr bwMode="auto">
          <a:xfrm>
            <a:off x="609600" y="1066800"/>
            <a:ext cx="8077200" cy="4924425"/>
          </a:xfrm>
          <a:prstGeom prst="rect">
            <a:avLst/>
          </a:prstGeom>
          <a:noFill/>
          <a:ln w="9525">
            <a:noFill/>
            <a:miter lim="800000"/>
            <a:headEnd/>
            <a:tailEnd/>
          </a:ln>
        </p:spPr>
        <p:txBody>
          <a:bodyPr>
            <a:spAutoFit/>
          </a:bodyPr>
          <a:lstStyle/>
          <a:p>
            <a:pPr algn="ctr">
              <a:spcBef>
                <a:spcPct val="50000"/>
              </a:spcBef>
            </a:pPr>
            <a:endParaRPr lang="en-US" sz="4000">
              <a:latin typeface="Times New Roman" pitchFamily="18" charset="0"/>
            </a:endParaRPr>
          </a:p>
          <a:p>
            <a:pPr algn="ctr">
              <a:spcBef>
                <a:spcPct val="50000"/>
              </a:spcBef>
            </a:pPr>
            <a:r>
              <a:rPr lang="en-US" sz="4400">
                <a:solidFill>
                  <a:schemeClr val="bg1"/>
                </a:solidFill>
              </a:rPr>
              <a:t>5. Curriculum Integration</a:t>
            </a:r>
          </a:p>
          <a:p>
            <a:pPr algn="ctr">
              <a:spcBef>
                <a:spcPct val="50000"/>
              </a:spcBef>
            </a:pPr>
            <a:endParaRPr lang="en-US" sz="3200">
              <a:solidFill>
                <a:schemeClr val="bg1"/>
              </a:solidFill>
              <a:latin typeface="Times New Roman" pitchFamily="18" charset="0"/>
            </a:endParaRPr>
          </a:p>
          <a:p>
            <a:pPr algn="ctr">
              <a:spcBef>
                <a:spcPct val="50000"/>
              </a:spcBef>
            </a:pPr>
            <a:r>
              <a:rPr lang="en-US" sz="3200">
                <a:solidFill>
                  <a:schemeClr val="bg1"/>
                </a:solidFill>
              </a:rPr>
              <a:t> </a:t>
            </a:r>
            <a:r>
              <a:rPr lang="en-US" sz="3200" b="0">
                <a:solidFill>
                  <a:schemeClr val="bg1"/>
                </a:solidFill>
              </a:rPr>
              <a:t>At the heart of every curriculum is teaching students how to learn and instructing students in the skills of independent inquiry.</a:t>
            </a:r>
          </a:p>
          <a:p>
            <a:pPr algn="ctr">
              <a:spcBef>
                <a:spcPct val="50000"/>
              </a:spcBef>
            </a:pPr>
            <a:r>
              <a:rPr lang="en-US" sz="3200" b="0" i="1">
                <a:solidFill>
                  <a:schemeClr val="bg1"/>
                </a:solidFill>
              </a:rPr>
              <a:t>IT</a:t>
            </a:r>
            <a:r>
              <a:rPr lang="en-US" sz="3200" b="0">
                <a:solidFill>
                  <a:schemeClr val="bg1"/>
                </a:solidFill>
              </a:rPr>
              <a:t>, </a:t>
            </a:r>
            <a:endParaRPr lang="en-US" sz="3200" b="0" i="1">
              <a:solidFill>
                <a:schemeClr val="bg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nvGraphicFramePr>
        <p:xfrm>
          <a:off x="0" y="990600"/>
          <a:ext cx="9056688" cy="5413375"/>
        </p:xfrm>
        <a:graphic>
          <a:graphicData uri="http://schemas.openxmlformats.org/presentationml/2006/ole">
            <p:oleObj spid="_x0000_s3074" name="Document" r:id="rId3" imgW="9165850" imgH="5478405" progId="Word.Document.8">
              <p:embed/>
            </p:oleObj>
          </a:graphicData>
        </a:graphic>
      </p:graphicFrame>
      <p:pic>
        <p:nvPicPr>
          <p:cNvPr id="3075" name="Picture 3" descr="web"/>
          <p:cNvPicPr>
            <a:picLocks noChangeAspect="1" noChangeArrowheads="1"/>
          </p:cNvPicPr>
          <p:nvPr/>
        </p:nvPicPr>
        <p:blipFill>
          <a:blip r:embed="rId4" cstate="print"/>
          <a:srcRect/>
          <a:stretch>
            <a:fillRect/>
          </a:stretch>
        </p:blipFill>
        <p:spPr bwMode="auto">
          <a:xfrm>
            <a:off x="42863" y="5067300"/>
            <a:ext cx="990600" cy="990600"/>
          </a:xfrm>
          <a:prstGeom prst="rect">
            <a:avLst/>
          </a:prstGeom>
          <a:noFill/>
          <a:ln w="9525">
            <a:noFill/>
            <a:miter lim="800000"/>
            <a:headEnd/>
            <a:tailEnd/>
          </a:ln>
        </p:spPr>
      </p:pic>
      <p:sp>
        <p:nvSpPr>
          <p:cNvPr id="3076" name="Text Box 4"/>
          <p:cNvSpPr txBox="1">
            <a:spLocks noChangeArrowheads="1"/>
          </p:cNvSpPr>
          <p:nvPr/>
        </p:nvSpPr>
        <p:spPr bwMode="auto">
          <a:xfrm>
            <a:off x="609600" y="698500"/>
            <a:ext cx="7772400" cy="1816100"/>
          </a:xfrm>
          <a:prstGeom prst="rect">
            <a:avLst/>
          </a:prstGeom>
          <a:solidFill>
            <a:schemeClr val="accent1"/>
          </a:solidFill>
          <a:ln w="9525" algn="ctr">
            <a:noFill/>
            <a:miter lim="800000"/>
            <a:headEnd/>
            <a:tailEnd/>
          </a:ln>
        </p:spPr>
        <p:txBody>
          <a:bodyPr>
            <a:spAutoFit/>
          </a:bodyPr>
          <a:lstStyle/>
          <a:p>
            <a:pPr algn="ctr">
              <a:spcBef>
                <a:spcPct val="50000"/>
              </a:spcBef>
            </a:pPr>
            <a:r>
              <a:rPr lang="en-US" sz="3200">
                <a:solidFill>
                  <a:schemeClr val="bg1"/>
                </a:solidFill>
              </a:rPr>
              <a:t>6.  Integrated Learning through Inquiry: </a:t>
            </a:r>
          </a:p>
          <a:p>
            <a:pPr algn="ctr">
              <a:spcBef>
                <a:spcPct val="50000"/>
              </a:spcBef>
            </a:pPr>
            <a:r>
              <a:rPr lang="en-US" sz="3200">
                <a:solidFill>
                  <a:schemeClr val="bg1"/>
                </a:solidFill>
              </a:rPr>
              <a:t>A Guided Planning Model</a:t>
            </a:r>
          </a:p>
        </p:txBody>
      </p:sp>
      <p:sp>
        <p:nvSpPr>
          <p:cNvPr id="3077" name="Text Box 5"/>
          <p:cNvSpPr txBox="1">
            <a:spLocks noChangeArrowheads="1"/>
          </p:cNvSpPr>
          <p:nvPr/>
        </p:nvSpPr>
        <p:spPr bwMode="auto">
          <a:xfrm>
            <a:off x="1295400" y="3810000"/>
            <a:ext cx="6553200" cy="2554288"/>
          </a:xfrm>
          <a:prstGeom prst="rect">
            <a:avLst/>
          </a:prstGeom>
          <a:solidFill>
            <a:schemeClr val="accent1"/>
          </a:solidFill>
          <a:ln w="9525" algn="ctr">
            <a:noFill/>
            <a:miter lim="800000"/>
            <a:headEnd/>
            <a:tailEnd/>
          </a:ln>
        </p:spPr>
        <p:txBody>
          <a:bodyPr>
            <a:spAutoFit/>
          </a:bodyPr>
          <a:lstStyle/>
          <a:p>
            <a:pPr>
              <a:spcBef>
                <a:spcPct val="50000"/>
              </a:spcBef>
            </a:pPr>
            <a:r>
              <a:rPr lang="en-US">
                <a:solidFill>
                  <a:schemeClr val="bg1"/>
                </a:solidFill>
              </a:rPr>
              <a:t> </a:t>
            </a:r>
            <a:r>
              <a:rPr lang="en-US" sz="3200" b="0">
                <a:solidFill>
                  <a:schemeClr val="bg1"/>
                </a:solidFill>
              </a:rPr>
              <a:t>Building classrooms around </a:t>
            </a:r>
            <a:r>
              <a:rPr lang="en-US" sz="3200" b="0" i="1">
                <a:solidFill>
                  <a:schemeClr val="bg1"/>
                </a:solidFill>
              </a:rPr>
              <a:t>inquiry</a:t>
            </a:r>
            <a:r>
              <a:rPr lang="en-US" sz="3200" b="0">
                <a:solidFill>
                  <a:schemeClr val="bg1"/>
                </a:solidFill>
              </a:rPr>
              <a:t> engages students, integrates process and content from all disciplines, and fosters self-directed learning. </a:t>
            </a:r>
            <a:r>
              <a:rPr lang="en-US" sz="2400" b="0" i="1">
                <a:solidFill>
                  <a:schemeClr val="bg1"/>
                </a:solidFill>
              </a:rPr>
              <a:t>IT, </a:t>
            </a:r>
            <a:r>
              <a:rPr lang="en-US" sz="2400" b="0">
                <a:solidFill>
                  <a:schemeClr val="bg1"/>
                </a:solidFill>
              </a:rPr>
              <a:t>6.3</a:t>
            </a:r>
          </a:p>
        </p:txBody>
      </p:sp>
      <p:sp>
        <p:nvSpPr>
          <p:cNvPr id="3078" name="TextBox 5"/>
          <p:cNvSpPr txBox="1">
            <a:spLocks noChangeArrowheads="1"/>
          </p:cNvSpPr>
          <p:nvPr/>
        </p:nvSpPr>
        <p:spPr bwMode="auto">
          <a:xfrm>
            <a:off x="6248400" y="152400"/>
            <a:ext cx="2362200" cy="646113"/>
          </a:xfrm>
          <a:prstGeom prst="rect">
            <a:avLst/>
          </a:prstGeom>
          <a:noFill/>
          <a:ln w="9525">
            <a:noFill/>
            <a:miter lim="800000"/>
            <a:headEnd/>
            <a:tailEnd/>
          </a:ln>
        </p:spPr>
        <p:txBody>
          <a:bodyPr>
            <a:spAutoFit/>
          </a:bodyPr>
          <a:lstStyle/>
          <a:p>
            <a:pPr>
              <a:spcBef>
                <a:spcPct val="50000"/>
              </a:spcBef>
            </a:pPr>
            <a:r>
              <a:rPr lang="en-CA" sz="3600"/>
              <a:t>BLM 9</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Title 1"/>
          <p:cNvSpPr>
            <a:spLocks noGrp="1"/>
          </p:cNvSpPr>
          <p:nvPr>
            <p:ph type="title"/>
          </p:nvPr>
        </p:nvSpPr>
        <p:spPr/>
        <p:txBody>
          <a:bodyPr/>
          <a:lstStyle/>
          <a:p>
            <a:pPr eaLnBrk="1" hangingPunct="1"/>
            <a:r>
              <a:rPr lang="en-CA" b="1" smtClean="0"/>
              <a:t>Correction 6.4</a:t>
            </a:r>
          </a:p>
        </p:txBody>
      </p:sp>
      <p:graphicFrame>
        <p:nvGraphicFramePr>
          <p:cNvPr id="4" name="Content Placeholder 3"/>
          <p:cNvGraphicFramePr>
            <a:graphicFrameLocks noGrp="1"/>
          </p:cNvGraphicFramePr>
          <p:nvPr>
            <p:ph idx="1"/>
          </p:nvPr>
        </p:nvGraphicFramePr>
        <p:xfrm>
          <a:off x="457200" y="1143000"/>
          <a:ext cx="8229600" cy="5273040"/>
        </p:xfrm>
        <a:graphic>
          <a:graphicData uri="http://schemas.openxmlformats.org/drawingml/2006/table">
            <a:tbl>
              <a:tblPr firstRow="1" bandRow="1">
                <a:tableStyleId>{5C22544A-7EE6-4342-B048-85BDC9FD1C3A}</a:tableStyleId>
              </a:tblPr>
              <a:tblGrid>
                <a:gridCol w="2743200"/>
                <a:gridCol w="2743200"/>
                <a:gridCol w="2743200"/>
              </a:tblGrid>
              <a:tr h="478415">
                <a:tc gridSpan="3">
                  <a:txBody>
                    <a:bodyPr/>
                    <a:lstStyle/>
                    <a:p>
                      <a:pPr algn="ctr"/>
                      <a:r>
                        <a:rPr lang="en-CA" sz="2800" dirty="0" smtClean="0"/>
                        <a:t>Guided Inquiry</a:t>
                      </a:r>
                      <a:endParaRPr lang="en-CA" sz="2800" dirty="0"/>
                    </a:p>
                  </a:txBody>
                  <a:tcPr/>
                </a:tc>
                <a:tc hMerge="1">
                  <a:txBody>
                    <a:bodyPr/>
                    <a:lstStyle/>
                    <a:p>
                      <a:endParaRPr lang="en-CA" dirty="0"/>
                    </a:p>
                  </a:txBody>
                  <a:tcPr/>
                </a:tc>
                <a:tc hMerge="1">
                  <a:txBody>
                    <a:bodyPr/>
                    <a:lstStyle/>
                    <a:p>
                      <a:endParaRPr lang="en-CA" dirty="0"/>
                    </a:p>
                  </a:txBody>
                  <a:tcPr/>
                </a:tc>
              </a:tr>
              <a:tr h="844261">
                <a:tc>
                  <a:txBody>
                    <a:bodyPr/>
                    <a:lstStyle/>
                    <a:p>
                      <a:r>
                        <a:rPr lang="en-CA" dirty="0" smtClean="0"/>
                        <a:t>The teacher as reflective practitioner and keen observer.</a:t>
                      </a:r>
                      <a:endParaRPr lang="en-CA" dirty="0"/>
                    </a:p>
                  </a:txBody>
                  <a:tcPr/>
                </a:tc>
                <a:tc>
                  <a:txBody>
                    <a:bodyPr/>
                    <a:lstStyle/>
                    <a:p>
                      <a:r>
                        <a:rPr lang="en-CA" dirty="0" smtClean="0"/>
                        <a:t>Inquiry Process</a:t>
                      </a:r>
                      <a:endParaRPr lang="en-CA" dirty="0"/>
                    </a:p>
                  </a:txBody>
                  <a:tcPr/>
                </a:tc>
                <a:tc>
                  <a:txBody>
                    <a:bodyPr/>
                    <a:lstStyle/>
                    <a:p>
                      <a:r>
                        <a:rPr lang="en-CA" dirty="0" smtClean="0"/>
                        <a:t>The student as reflective and active learner</a:t>
                      </a:r>
                      <a:endParaRPr lang="en-CA" dirty="0"/>
                    </a:p>
                  </a:txBody>
                  <a:tcPr/>
                </a:tc>
              </a:tr>
              <a:tr h="1350818">
                <a:tc rowSpan="3">
                  <a:txBody>
                    <a:bodyPr/>
                    <a:lstStyle/>
                    <a:p>
                      <a:r>
                        <a:rPr lang="en-CA" b="1" dirty="0" smtClean="0"/>
                        <a:t>Formative Assessment</a:t>
                      </a:r>
                    </a:p>
                    <a:p>
                      <a:pPr>
                        <a:buFont typeface="Arial" pitchFamily="34" charset="0"/>
                        <a:buChar char="•"/>
                      </a:pPr>
                      <a:r>
                        <a:rPr lang="en-CA" dirty="0" smtClean="0"/>
                        <a:t> Target learning outcomes.</a:t>
                      </a:r>
                    </a:p>
                    <a:p>
                      <a:pPr>
                        <a:buFont typeface="Arial" pitchFamily="34" charset="0"/>
                        <a:buChar char="•"/>
                      </a:pPr>
                      <a:r>
                        <a:rPr lang="en-CA" dirty="0" smtClean="0"/>
                        <a:t> Focus observations.</a:t>
                      </a:r>
                    </a:p>
                    <a:p>
                      <a:pPr>
                        <a:buFont typeface="Arial" pitchFamily="34" charset="0"/>
                        <a:buChar char="•"/>
                      </a:pPr>
                      <a:r>
                        <a:rPr lang="en-CA" dirty="0" smtClean="0"/>
                        <a:t> Develop criteria.</a:t>
                      </a:r>
                    </a:p>
                    <a:p>
                      <a:pPr>
                        <a:buFont typeface="Arial" pitchFamily="34" charset="0"/>
                        <a:buChar char="•"/>
                      </a:pPr>
                      <a:r>
                        <a:rPr lang="en-CA" dirty="0" smtClean="0"/>
                        <a:t> Confer with students.</a:t>
                      </a:r>
                    </a:p>
                    <a:p>
                      <a:pPr>
                        <a:buFont typeface="Arial" pitchFamily="34" charset="0"/>
                        <a:buNone/>
                      </a:pPr>
                      <a:endParaRPr lang="en-CA" dirty="0" smtClean="0"/>
                    </a:p>
                    <a:p>
                      <a:pPr>
                        <a:buFont typeface="Arial" pitchFamily="34" charset="0"/>
                        <a:buChar char="•"/>
                      </a:pPr>
                      <a:r>
                        <a:rPr lang="en-CA" dirty="0" smtClean="0"/>
                        <a:t>Plan and revise instruction.</a:t>
                      </a:r>
                    </a:p>
                    <a:p>
                      <a:pPr>
                        <a:buFont typeface="Arial" pitchFamily="34" charset="0"/>
                        <a:buChar char="•"/>
                      </a:pPr>
                      <a:r>
                        <a:rPr lang="en-CA" dirty="0" smtClean="0"/>
                        <a:t> Reflect.</a:t>
                      </a:r>
                    </a:p>
                    <a:p>
                      <a:pPr>
                        <a:buFont typeface="Arial" pitchFamily="34" charset="0"/>
                        <a:buChar char="•"/>
                      </a:pPr>
                      <a:r>
                        <a:rPr lang="en-CA" dirty="0" smtClean="0"/>
                        <a:t> Celebrate.</a:t>
                      </a:r>
                    </a:p>
                    <a:p>
                      <a:pPr>
                        <a:buFont typeface="Arial" pitchFamily="34" charset="0"/>
                        <a:buChar char="•"/>
                      </a:pPr>
                      <a:endParaRPr lang="en-CA" dirty="0" smtClean="0"/>
                    </a:p>
                    <a:p>
                      <a:pPr>
                        <a:buFont typeface="Arial" pitchFamily="34" charset="0"/>
                        <a:buChar char="•"/>
                      </a:pPr>
                      <a:endParaRPr lang="en-CA" dirty="0" smtClean="0"/>
                    </a:p>
                    <a:p>
                      <a:pPr>
                        <a:buFont typeface="Arial" pitchFamily="34" charset="0"/>
                        <a:buChar char="•"/>
                      </a:pPr>
                      <a:endParaRPr lang="en-CA" dirty="0"/>
                    </a:p>
                  </a:txBody>
                  <a:tcPr/>
                </a:tc>
                <a:tc>
                  <a:txBody>
                    <a:bodyPr/>
                    <a:lstStyle/>
                    <a:p>
                      <a:pPr algn="ctr"/>
                      <a:r>
                        <a:rPr lang="en-CA" b="1" dirty="0" smtClean="0"/>
                        <a:t>Activating</a:t>
                      </a:r>
                    </a:p>
                    <a:p>
                      <a:pPr algn="ctr"/>
                      <a:endParaRPr lang="en-CA" b="1" dirty="0" smtClean="0"/>
                    </a:p>
                    <a:p>
                      <a:pPr algn="ctr"/>
                      <a:endParaRPr lang="en-CA" b="1" dirty="0" smtClean="0"/>
                    </a:p>
                    <a:p>
                      <a:pPr algn="ctr"/>
                      <a:endParaRPr lang="en-CA" b="1" dirty="0" smtClean="0"/>
                    </a:p>
                    <a:p>
                      <a:pPr algn="ctr"/>
                      <a:endParaRPr lang="en-CA" b="1" dirty="0"/>
                    </a:p>
                  </a:txBody>
                  <a:tcPr/>
                </a:tc>
                <a:tc rowSpan="3">
                  <a:txBody>
                    <a:bodyPr/>
                    <a:lstStyle/>
                    <a:p>
                      <a:r>
                        <a:rPr lang="en-CA" b="1" dirty="0" smtClean="0"/>
                        <a:t>Formative Assessment</a:t>
                      </a:r>
                    </a:p>
                    <a:p>
                      <a:pPr>
                        <a:buFont typeface="Arial" pitchFamily="34" charset="0"/>
                        <a:buChar char="•"/>
                      </a:pPr>
                      <a:r>
                        <a:rPr lang="en-CA" b="0" dirty="0" smtClean="0"/>
                        <a:t> Set learning goals.</a:t>
                      </a:r>
                    </a:p>
                    <a:p>
                      <a:pPr>
                        <a:buFont typeface="Arial" pitchFamily="34" charset="0"/>
                        <a:buChar char="•"/>
                      </a:pPr>
                      <a:endParaRPr lang="en-CA" b="0" dirty="0" smtClean="0"/>
                    </a:p>
                    <a:p>
                      <a:pPr>
                        <a:buFont typeface="Arial" pitchFamily="34" charset="0"/>
                        <a:buChar char="•"/>
                      </a:pPr>
                      <a:r>
                        <a:rPr lang="en-CA" b="0" dirty="0" smtClean="0"/>
                        <a:t> Focus </a:t>
                      </a:r>
                      <a:r>
                        <a:rPr lang="en-CA" b="1" dirty="0" smtClean="0">
                          <a:solidFill>
                            <a:srgbClr val="FF0000"/>
                          </a:solidFill>
                        </a:rPr>
                        <a:t>inquiry.</a:t>
                      </a:r>
                    </a:p>
                    <a:p>
                      <a:pPr>
                        <a:buFont typeface="Arial" pitchFamily="34" charset="0"/>
                        <a:buChar char="•"/>
                      </a:pPr>
                      <a:r>
                        <a:rPr lang="en-CA" b="0" dirty="0" smtClean="0"/>
                        <a:t> Develop criteria.</a:t>
                      </a:r>
                    </a:p>
                    <a:p>
                      <a:pPr>
                        <a:buFont typeface="Arial" pitchFamily="34" charset="0"/>
                        <a:buChar char="•"/>
                      </a:pPr>
                      <a:r>
                        <a:rPr lang="en-CA" b="0" dirty="0" smtClean="0"/>
                        <a:t> Participate in</a:t>
                      </a:r>
                    </a:p>
                    <a:p>
                      <a:pPr>
                        <a:buFont typeface="Arial" pitchFamily="34" charset="0"/>
                        <a:buNone/>
                      </a:pPr>
                      <a:r>
                        <a:rPr lang="en-CA" b="0" dirty="0" smtClean="0"/>
                        <a:t>  conferences.</a:t>
                      </a:r>
                    </a:p>
                    <a:p>
                      <a:pPr>
                        <a:buFont typeface="Arial" pitchFamily="34" charset="0"/>
                        <a:buChar char="•"/>
                      </a:pPr>
                      <a:r>
                        <a:rPr lang="en-CA" b="0" dirty="0" smtClean="0"/>
                        <a:t> </a:t>
                      </a:r>
                      <a:r>
                        <a:rPr lang="en-CA" b="1" dirty="0" smtClean="0">
                          <a:solidFill>
                            <a:srgbClr val="FF0000"/>
                          </a:solidFill>
                        </a:rPr>
                        <a:t>Revise inquiry plan.</a:t>
                      </a:r>
                    </a:p>
                    <a:p>
                      <a:pPr>
                        <a:buFont typeface="Arial" pitchFamily="34" charset="0"/>
                        <a:buChar char="•"/>
                      </a:pPr>
                      <a:endParaRPr lang="en-CA" b="0" dirty="0" smtClean="0"/>
                    </a:p>
                    <a:p>
                      <a:pPr>
                        <a:buFont typeface="Arial" pitchFamily="34" charset="0"/>
                        <a:buChar char="•"/>
                      </a:pPr>
                      <a:r>
                        <a:rPr lang="en-CA" b="0" dirty="0" smtClean="0"/>
                        <a:t>Reflect.</a:t>
                      </a:r>
                    </a:p>
                    <a:p>
                      <a:pPr>
                        <a:buFont typeface="Arial" pitchFamily="34" charset="0"/>
                        <a:buChar char="•"/>
                      </a:pPr>
                      <a:r>
                        <a:rPr lang="en-CA" b="0" dirty="0" smtClean="0"/>
                        <a:t> Celebrate</a:t>
                      </a:r>
                      <a:endParaRPr lang="en-CA" b="0" dirty="0"/>
                    </a:p>
                  </a:txBody>
                  <a:tcPr/>
                </a:tc>
              </a:tr>
              <a:tr h="337705">
                <a:tc vMerge="1">
                  <a:txBody>
                    <a:bodyPr/>
                    <a:lstStyle/>
                    <a:p>
                      <a:endParaRPr lang="en-CA" dirty="0"/>
                    </a:p>
                  </a:txBody>
                  <a:tcPr/>
                </a:tc>
                <a:tc>
                  <a:txBody>
                    <a:bodyPr/>
                    <a:lstStyle/>
                    <a:p>
                      <a:pPr algn="ctr"/>
                      <a:r>
                        <a:rPr lang="en-CA" b="1" dirty="0" smtClean="0"/>
                        <a:t>Acquiring</a:t>
                      </a:r>
                      <a:endParaRPr lang="en-CA" b="1" dirty="0"/>
                    </a:p>
                  </a:txBody>
                  <a:tcPr/>
                </a:tc>
                <a:tc vMerge="1">
                  <a:txBody>
                    <a:bodyPr/>
                    <a:lstStyle/>
                    <a:p>
                      <a:endParaRPr lang="en-CA" dirty="0"/>
                    </a:p>
                  </a:txBody>
                  <a:tcPr/>
                </a:tc>
              </a:tr>
              <a:tr h="1941801">
                <a:tc vMerge="1">
                  <a:txBody>
                    <a:bodyPr/>
                    <a:lstStyle/>
                    <a:p>
                      <a:endParaRPr lang="en-CA" dirty="0"/>
                    </a:p>
                  </a:txBody>
                  <a:tcPr/>
                </a:tc>
                <a:tc>
                  <a:txBody>
                    <a:bodyPr/>
                    <a:lstStyle/>
                    <a:p>
                      <a:pPr algn="ctr"/>
                      <a:endParaRPr lang="en-CA" b="1" dirty="0" smtClean="0"/>
                    </a:p>
                    <a:p>
                      <a:pPr algn="ctr"/>
                      <a:endParaRPr lang="en-CA" b="1" dirty="0" smtClean="0"/>
                    </a:p>
                    <a:p>
                      <a:pPr algn="ctr"/>
                      <a:endParaRPr lang="en-CA" b="1" dirty="0" smtClean="0"/>
                    </a:p>
                    <a:p>
                      <a:pPr algn="ctr"/>
                      <a:endParaRPr lang="en-CA" b="1" dirty="0" smtClean="0"/>
                    </a:p>
                    <a:p>
                      <a:pPr algn="ctr"/>
                      <a:r>
                        <a:rPr lang="en-CA" b="1" dirty="0" smtClean="0"/>
                        <a:t>Applying</a:t>
                      </a:r>
                    </a:p>
                    <a:p>
                      <a:pPr algn="ctr"/>
                      <a:endParaRPr lang="en-CA" b="1" dirty="0" smtClean="0"/>
                    </a:p>
                    <a:p>
                      <a:pPr algn="ctr"/>
                      <a:endParaRPr lang="en-CA" b="1" dirty="0"/>
                    </a:p>
                  </a:txBody>
                  <a:tcPr/>
                </a:tc>
                <a:tc vMerge="1">
                  <a:txBody>
                    <a:bodyPr/>
                    <a:lstStyle/>
                    <a:p>
                      <a:endParaRPr lang="en-CA" dirty="0"/>
                    </a:p>
                  </a:txBody>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4"/>
          <p:cNvSpPr>
            <a:spLocks noGrp="1" noChangeArrowheads="1"/>
          </p:cNvSpPr>
          <p:nvPr>
            <p:ph type="title"/>
          </p:nvPr>
        </p:nvSpPr>
        <p:spPr>
          <a:xfrm>
            <a:off x="457200" y="274638"/>
            <a:ext cx="8229600" cy="6202362"/>
          </a:xfrm>
        </p:spPr>
        <p:txBody>
          <a:bodyPr/>
          <a:lstStyle/>
          <a:p>
            <a:pPr eaLnBrk="1" hangingPunct="1"/>
            <a:r>
              <a:rPr lang="en-US" smtClean="0"/>
              <a:t>Blackline Masters</a:t>
            </a:r>
            <a:br>
              <a:rPr lang="en-US" smtClean="0"/>
            </a:br>
            <a:r>
              <a:rPr lang="en-US" smtClean="0"/>
              <a:t>Appendices</a:t>
            </a:r>
            <a:br>
              <a:rPr lang="en-US" smtClean="0"/>
            </a:br>
            <a:r>
              <a:rPr lang="en-US" smtClean="0"/>
              <a:t>Glossary</a:t>
            </a:r>
            <a:br>
              <a:rPr lang="en-US" smtClean="0"/>
            </a:br>
            <a:r>
              <a:rPr lang="en-US" smtClean="0"/>
              <a:t>Bibliography</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538" name="Object 2"/>
          <p:cNvGraphicFramePr>
            <a:graphicFrameLocks noChangeAspect="1"/>
          </p:cNvGraphicFramePr>
          <p:nvPr/>
        </p:nvGraphicFramePr>
        <p:xfrm>
          <a:off x="0" y="0"/>
          <a:ext cx="9144000" cy="6858000"/>
        </p:xfrm>
        <a:graphic>
          <a:graphicData uri="http://schemas.openxmlformats.org/presentationml/2006/ole">
            <p:oleObj spid="_x0000_s65538" name="Document" r:id="rId3" imgW="8380692" imgH="6959890" progId="Word.Document.12">
              <p:embed/>
            </p:oleObj>
          </a:graphicData>
        </a:graphic>
      </p:graphicFrame>
      <p:cxnSp>
        <p:nvCxnSpPr>
          <p:cNvPr id="4" name="Straight Arrow Connector 3"/>
          <p:cNvCxnSpPr/>
          <p:nvPr/>
        </p:nvCxnSpPr>
        <p:spPr>
          <a:xfrm>
            <a:off x="5029200" y="3505200"/>
            <a:ext cx="1524000" cy="1588"/>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5334000" y="4191000"/>
            <a:ext cx="685800" cy="1588"/>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811" name="TextBox 17"/>
          <p:cNvSpPr txBox="1">
            <a:spLocks noChangeArrowheads="1"/>
          </p:cNvSpPr>
          <p:nvPr/>
        </p:nvSpPr>
        <p:spPr bwMode="auto">
          <a:xfrm>
            <a:off x="762000" y="533400"/>
            <a:ext cx="8001000" cy="369888"/>
          </a:xfrm>
          <a:prstGeom prst="rect">
            <a:avLst/>
          </a:prstGeom>
          <a:noFill/>
          <a:ln w="9525">
            <a:noFill/>
            <a:miter lim="800000"/>
            <a:headEnd/>
            <a:tailEnd/>
          </a:ln>
        </p:spPr>
        <p:txBody>
          <a:bodyPr>
            <a:spAutoFit/>
          </a:bodyPr>
          <a:lstStyle/>
          <a:p>
            <a:pPr>
              <a:spcBef>
                <a:spcPct val="50000"/>
              </a:spcBef>
            </a:pPr>
            <a:endParaRPr lang="en-CA"/>
          </a:p>
        </p:txBody>
      </p:sp>
      <p:graphicFrame>
        <p:nvGraphicFramePr>
          <p:cNvPr id="119810" name="Object 2"/>
          <p:cNvGraphicFramePr>
            <a:graphicFrameLocks noChangeAspect="1"/>
          </p:cNvGraphicFramePr>
          <p:nvPr/>
        </p:nvGraphicFramePr>
        <p:xfrm>
          <a:off x="0" y="0"/>
          <a:ext cx="9144000" cy="6858000"/>
        </p:xfrm>
        <a:graphic>
          <a:graphicData uri="http://schemas.openxmlformats.org/presentationml/2006/ole">
            <p:oleObj spid="_x0000_s119810" name="Document" r:id="rId3" imgW="8380692" imgH="7001691" progId="Word.Document.12">
              <p:embed/>
            </p:oleObj>
          </a:graphicData>
        </a:graphic>
      </p:graphicFrame>
      <p:cxnSp>
        <p:nvCxnSpPr>
          <p:cNvPr id="7" name="Straight Arrow Connector 6"/>
          <p:cNvCxnSpPr/>
          <p:nvPr/>
        </p:nvCxnSpPr>
        <p:spPr>
          <a:xfrm>
            <a:off x="4114800" y="2743200"/>
            <a:ext cx="1676400" cy="12954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114800" y="2743200"/>
            <a:ext cx="2590800" cy="12954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descr="Picture of students doing science experiments"/>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7410" name="Rectangle 5"/>
          <p:cNvSpPr>
            <a:spLocks noChangeArrowheads="1"/>
          </p:cNvSpPr>
          <p:nvPr/>
        </p:nvSpPr>
        <p:spPr bwMode="auto">
          <a:xfrm>
            <a:off x="762000" y="2170113"/>
            <a:ext cx="7543800" cy="3046988"/>
          </a:xfrm>
          <a:prstGeom prst="rect">
            <a:avLst/>
          </a:prstGeom>
          <a:noFill/>
          <a:ln w="9525">
            <a:noFill/>
            <a:miter lim="800000"/>
            <a:headEnd/>
            <a:tailEnd/>
          </a:ln>
        </p:spPr>
        <p:txBody>
          <a:bodyPr>
            <a:spAutoFit/>
          </a:bodyPr>
          <a:lstStyle/>
          <a:p>
            <a:pPr algn="ctr">
              <a:spcBef>
                <a:spcPct val="50000"/>
              </a:spcBef>
            </a:pPr>
            <a:r>
              <a:rPr lang="en-US" sz="3200" dirty="0">
                <a:solidFill>
                  <a:schemeClr val="bg1"/>
                </a:solidFill>
              </a:rPr>
              <a:t> “Multilevel classrooms are based on the premise that the students are innately active learners who learn in developmentally appropriate ways within a </a:t>
            </a:r>
            <a:r>
              <a:rPr lang="en-US" sz="3200" dirty="0" smtClean="0">
                <a:solidFill>
                  <a:schemeClr val="bg1"/>
                </a:solidFill>
              </a:rPr>
              <a:t>supportive learning </a:t>
            </a:r>
            <a:r>
              <a:rPr lang="en-US" sz="3200" dirty="0">
                <a:solidFill>
                  <a:schemeClr val="bg1"/>
                </a:solidFill>
              </a:rPr>
              <a:t>community.”</a:t>
            </a:r>
            <a:endParaRPr lang="en-CA" sz="3200" dirty="0">
              <a:solidFill>
                <a:schemeClr val="bg1"/>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4"/>
          <p:cNvSpPr>
            <a:spLocks noChangeArrowheads="1"/>
          </p:cNvSpPr>
          <p:nvPr/>
        </p:nvSpPr>
        <p:spPr bwMode="auto">
          <a:xfrm>
            <a:off x="1981200" y="411163"/>
            <a:ext cx="5287963" cy="701675"/>
          </a:xfrm>
          <a:prstGeom prst="rect">
            <a:avLst/>
          </a:prstGeom>
          <a:noFill/>
          <a:ln w="9525" algn="ctr">
            <a:noFill/>
            <a:miter lim="800000"/>
            <a:headEnd/>
            <a:tailEnd/>
          </a:ln>
        </p:spPr>
        <p:txBody>
          <a:bodyPr wrap="none" anchor="ctr">
            <a:spAutoFit/>
          </a:bodyPr>
          <a:lstStyle/>
          <a:p>
            <a:r>
              <a:rPr lang="en-US" sz="2800">
                <a:ea typeface="Times New Roman" pitchFamily="18" charset="0"/>
                <a:cs typeface="Arial" charset="0"/>
              </a:rPr>
              <a:t>K-W-L Knowledge Chart </a:t>
            </a:r>
          </a:p>
          <a:p>
            <a:pPr eaLnBrk="0" hangingPunct="0"/>
            <a:r>
              <a:rPr lang="en-US" sz="1200" b="0">
                <a:ea typeface="Times New Roman" pitchFamily="18" charset="0"/>
                <a:cs typeface="Arial" charset="0"/>
              </a:rPr>
              <a:t>                                                                                Adapted from SFAL 6.95</a:t>
            </a:r>
            <a:endParaRPr lang="en-US" b="0">
              <a:ea typeface="Times New Roman" pitchFamily="18" charset="0"/>
              <a:cs typeface="Arial" charset="0"/>
            </a:endParaRPr>
          </a:p>
        </p:txBody>
      </p:sp>
      <p:graphicFrame>
        <p:nvGraphicFramePr>
          <p:cNvPr id="128058" name="Group 58"/>
          <p:cNvGraphicFramePr>
            <a:graphicFrameLocks noGrp="1"/>
          </p:cNvGraphicFramePr>
          <p:nvPr/>
        </p:nvGraphicFramePr>
        <p:xfrm>
          <a:off x="990600" y="1219200"/>
          <a:ext cx="7315200" cy="5029200"/>
        </p:xfrm>
        <a:graphic>
          <a:graphicData uri="http://schemas.openxmlformats.org/drawingml/2006/table">
            <a:tbl>
              <a:tblPr/>
              <a:tblGrid>
                <a:gridCol w="3657600"/>
                <a:gridCol w="3657600"/>
              </a:tblGrid>
              <a:tr h="685800">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Times New Roman" pitchFamily="18" charset="0"/>
                          <a:cs typeface="Arial" charset="0"/>
                        </a:rPr>
                        <a:t>What do you think you know about the multilevel philosophy in Manitoba classrooms?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40000"/>
                        <a:lumOff val="60000"/>
                      </a:schemeClr>
                    </a:solidFill>
                  </a:tcPr>
                </a:tc>
                <a:tc hMerge="1">
                  <a:txBody>
                    <a:bodyPr/>
                    <a:lstStyle/>
                    <a:p>
                      <a:endParaRPr lang="en-CA"/>
                    </a:p>
                  </a:txBody>
                  <a:tcPr/>
                </a:tc>
              </a:tr>
              <a:tr h="973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rPr>
                        <a:t>Think I know now (draw).</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ea typeface="Times New Roman" pitchFamily="18" charset="0"/>
                          <a:cs typeface="Arial" charset="0"/>
                        </a:rPr>
                        <a:t>Think I know now (list).</a:t>
                      </a:r>
                      <a:endParaRPr kumimoji="0" lang="en-US" sz="10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73138">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rPr>
                        <a:t>Want to know…</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CA"/>
                    </a:p>
                  </a:txBody>
                  <a:tcPr/>
                </a:tc>
              </a:tr>
              <a:tr h="973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rPr>
                        <a:t>I have learned…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ea typeface="Times New Roman" pitchFamily="18" charset="0"/>
                          <a:cs typeface="Arial" charset="0"/>
                        </a:rPr>
                        <a:t>Final concept map or drawing…</a:t>
                      </a:r>
                      <a:endParaRPr kumimoji="0" lang="en-US"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20000"/>
                        <a:lumOff val="80000"/>
                      </a:schemeClr>
                    </a:solidFill>
                  </a:tcPr>
                </a:tc>
              </a:tr>
            </a:tbl>
          </a:graphicData>
        </a:graphic>
      </p:graphicFrame>
      <p:sp>
        <p:nvSpPr>
          <p:cNvPr id="156690" name="Rectangle 48"/>
          <p:cNvSpPr>
            <a:spLocks noChangeArrowheads="1"/>
          </p:cNvSpPr>
          <p:nvPr/>
        </p:nvSpPr>
        <p:spPr bwMode="auto">
          <a:xfrm>
            <a:off x="0" y="4387850"/>
            <a:ext cx="9144000" cy="0"/>
          </a:xfrm>
          <a:prstGeom prst="rect">
            <a:avLst/>
          </a:prstGeom>
          <a:noFill/>
          <a:ln w="9525" algn="ctr">
            <a:noFill/>
            <a:miter lim="800000"/>
            <a:headEnd/>
            <a:tailEnd/>
          </a:ln>
        </p:spPr>
        <p:txBody>
          <a:bodyPr wrap="none" anchor="ctr">
            <a:spAutoFit/>
          </a:bodyPr>
          <a:lstStyle/>
          <a:p>
            <a:endParaRPr lang="en-US" b="0"/>
          </a:p>
        </p:txBody>
      </p:sp>
      <p:cxnSp>
        <p:nvCxnSpPr>
          <p:cNvPr id="6" name="Straight Arrow Connector 5"/>
          <p:cNvCxnSpPr/>
          <p:nvPr/>
        </p:nvCxnSpPr>
        <p:spPr>
          <a:xfrm>
            <a:off x="457200" y="3962400"/>
            <a:ext cx="838200" cy="1588"/>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7" name="Picture 2" descr="learning plan"/>
          <p:cNvPicPr>
            <a:picLocks noChangeAspect="1" noChangeArrowheads="1"/>
          </p:cNvPicPr>
          <p:nvPr/>
        </p:nvPicPr>
        <p:blipFill>
          <a:blip r:embed="rId2" cstate="print"/>
          <a:srcRect/>
          <a:stretch>
            <a:fillRect/>
          </a:stretch>
        </p:blipFill>
        <p:spPr bwMode="auto">
          <a:xfrm>
            <a:off x="3048000" y="152400"/>
            <a:ext cx="5943600" cy="6477000"/>
          </a:xfrm>
          <a:prstGeom prst="rect">
            <a:avLst/>
          </a:prstGeom>
          <a:noFill/>
          <a:ln w="9525">
            <a:noFill/>
            <a:miter lim="800000"/>
            <a:headEnd/>
            <a:tailEnd/>
          </a:ln>
        </p:spPr>
      </p:pic>
      <p:sp>
        <p:nvSpPr>
          <p:cNvPr id="157698" name="Rectangle 3"/>
          <p:cNvSpPr>
            <a:spLocks noChangeArrowheads="1"/>
          </p:cNvSpPr>
          <p:nvPr/>
        </p:nvSpPr>
        <p:spPr bwMode="auto">
          <a:xfrm>
            <a:off x="3048000" y="114300"/>
            <a:ext cx="5943600" cy="6629400"/>
          </a:xfrm>
          <a:prstGeom prst="rect">
            <a:avLst/>
          </a:prstGeom>
          <a:noFill/>
          <a:ln w="28575">
            <a:solidFill>
              <a:schemeClr val="tx1"/>
            </a:solidFill>
            <a:miter lim="800000"/>
            <a:headEnd/>
            <a:tailEnd/>
          </a:ln>
        </p:spPr>
        <p:txBody>
          <a:bodyPr wrap="none" anchor="ctr"/>
          <a:lstStyle/>
          <a:p>
            <a:pPr>
              <a:spcBef>
                <a:spcPct val="50000"/>
              </a:spcBef>
            </a:pPr>
            <a:endParaRPr lang="en-CA"/>
          </a:p>
        </p:txBody>
      </p:sp>
      <p:sp>
        <p:nvSpPr>
          <p:cNvPr id="4" name="TextBox 3"/>
          <p:cNvSpPr txBox="1"/>
          <p:nvPr/>
        </p:nvSpPr>
        <p:spPr>
          <a:xfrm>
            <a:off x="457200" y="457200"/>
            <a:ext cx="1600200" cy="2724150"/>
          </a:xfrm>
          <a:prstGeom prst="rect">
            <a:avLst/>
          </a:prstGeom>
          <a:solidFill>
            <a:schemeClr val="accent5">
              <a:lumMod val="20000"/>
              <a:lumOff val="80000"/>
            </a:schemeClr>
          </a:solidFill>
        </p:spPr>
        <p:txBody>
          <a:bodyPr>
            <a:spAutoFit/>
          </a:bodyPr>
          <a:lstStyle/>
          <a:p>
            <a:pPr>
              <a:spcBef>
                <a:spcPct val="50000"/>
              </a:spcBef>
              <a:defRPr/>
            </a:pPr>
            <a:r>
              <a:rPr lang="en-CA" dirty="0"/>
              <a:t>BLM 7- Activating Strategy </a:t>
            </a:r>
            <a:r>
              <a:rPr lang="en-CA" b="0" dirty="0"/>
              <a:t>to explore initial questions, and to begin planning for inquiry.</a:t>
            </a:r>
          </a:p>
          <a:p>
            <a:pPr>
              <a:spcBef>
                <a:spcPct val="50000"/>
              </a:spcBef>
              <a:defRPr/>
            </a:pPr>
            <a:endParaRPr lang="en-CA" dirty="0"/>
          </a:p>
        </p:txBody>
      </p:sp>
      <p:cxnSp>
        <p:nvCxnSpPr>
          <p:cNvPr id="6" name="Straight Arrow Connector 5"/>
          <p:cNvCxnSpPr/>
          <p:nvPr/>
        </p:nvCxnSpPr>
        <p:spPr>
          <a:xfrm>
            <a:off x="2209800" y="1371600"/>
            <a:ext cx="914400" cy="1588"/>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562" name="Object 2"/>
          <p:cNvGraphicFramePr>
            <a:graphicFrameLocks noChangeAspect="1"/>
          </p:cNvGraphicFramePr>
          <p:nvPr/>
        </p:nvGraphicFramePr>
        <p:xfrm>
          <a:off x="0" y="0"/>
          <a:ext cx="9144000" cy="6858000"/>
        </p:xfrm>
        <a:graphic>
          <a:graphicData uri="http://schemas.openxmlformats.org/presentationml/2006/ole">
            <p:oleObj spid="_x0000_s66562" name="Document" r:id="rId4" imgW="8380692" imgH="6959890" progId="Word.Document.12">
              <p:embed/>
            </p:oleObj>
          </a:graphicData>
        </a:graphic>
      </p:graphicFrame>
      <p:cxnSp>
        <p:nvCxnSpPr>
          <p:cNvPr id="5" name="Straight Arrow Connector 4"/>
          <p:cNvCxnSpPr/>
          <p:nvPr/>
        </p:nvCxnSpPr>
        <p:spPr>
          <a:xfrm>
            <a:off x="4953000" y="4572000"/>
            <a:ext cx="762000" cy="1588"/>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274638"/>
            <a:ext cx="8382000" cy="1143000"/>
          </a:xfrm>
        </p:spPr>
        <p:txBody>
          <a:bodyPr rtlCol="0">
            <a:normAutofit fontScale="90000"/>
          </a:bodyPr>
          <a:lstStyle/>
          <a:p>
            <a:pPr eaLnBrk="1" fontAlgn="auto" hangingPunct="1">
              <a:spcAft>
                <a:spcPts val="0"/>
              </a:spcAft>
              <a:defRPr/>
            </a:pPr>
            <a:r>
              <a:rPr lang="en-US" sz="4000" b="1" dirty="0" smtClean="0"/>
              <a:t>                                      Inquiry Notebook</a:t>
            </a:r>
            <a:br>
              <a:rPr lang="en-US" sz="4000" b="1" dirty="0" smtClean="0"/>
            </a:br>
            <a:r>
              <a:rPr lang="en-US" sz="4000" b="1" dirty="0" smtClean="0"/>
              <a:t>                                                 </a:t>
            </a:r>
            <a:r>
              <a:rPr lang="en-US" sz="1800" b="1" dirty="0" smtClean="0"/>
              <a:t>      </a:t>
            </a:r>
            <a:r>
              <a:rPr lang="en-US" sz="1800" dirty="0" smtClean="0"/>
              <a:t>FFI 3.1.1 (p. 3-132)</a:t>
            </a:r>
          </a:p>
        </p:txBody>
      </p:sp>
      <p:graphicFrame>
        <p:nvGraphicFramePr>
          <p:cNvPr id="30737" name="Group 17"/>
          <p:cNvGraphicFramePr>
            <a:graphicFrameLocks noGrp="1"/>
          </p:cNvGraphicFramePr>
          <p:nvPr>
            <p:ph type="tbl" idx="1"/>
          </p:nvPr>
        </p:nvGraphicFramePr>
        <p:xfrm>
          <a:off x="457200" y="1600200"/>
          <a:ext cx="8229600" cy="4495801"/>
        </p:xfrm>
        <a:graphic>
          <a:graphicData uri="http://schemas.openxmlformats.org/drawingml/2006/table">
            <a:tbl>
              <a:tblPr/>
              <a:tblGrid>
                <a:gridCol w="4114800"/>
                <a:gridCol w="4114800"/>
              </a:tblGrid>
              <a:tr h="1046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What I think I know…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charset="0"/>
                        </a:rPr>
                        <a:t>Question…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96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Survey each chapter title-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Write 1-2 question(s) for each chapter-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TextBox 3"/>
          <p:cNvSpPr txBox="1"/>
          <p:nvPr/>
        </p:nvSpPr>
        <p:spPr>
          <a:xfrm>
            <a:off x="304800" y="136525"/>
            <a:ext cx="4572000" cy="1616075"/>
          </a:xfrm>
          <a:prstGeom prst="rect">
            <a:avLst/>
          </a:prstGeom>
          <a:solidFill>
            <a:schemeClr val="accent5">
              <a:lumMod val="20000"/>
              <a:lumOff val="80000"/>
            </a:schemeClr>
          </a:solidFill>
        </p:spPr>
        <p:txBody>
          <a:bodyPr>
            <a:spAutoFit/>
          </a:bodyPr>
          <a:lstStyle/>
          <a:p>
            <a:pPr>
              <a:spcBef>
                <a:spcPct val="50000"/>
              </a:spcBef>
              <a:defRPr/>
            </a:pPr>
            <a:r>
              <a:rPr lang="en-CA" dirty="0"/>
              <a:t>Acquiring</a:t>
            </a:r>
            <a:r>
              <a:rPr lang="en-CA" b="0" dirty="0"/>
              <a:t> </a:t>
            </a:r>
            <a:r>
              <a:rPr lang="en-CA" dirty="0"/>
              <a:t>Strategy</a:t>
            </a:r>
            <a:r>
              <a:rPr lang="en-CA" b="0" dirty="0"/>
              <a:t> to engage in making meaning of text- a </a:t>
            </a:r>
            <a:r>
              <a:rPr lang="en-CA" b="0" i="1" dirty="0"/>
              <a:t>before</a:t>
            </a:r>
            <a:r>
              <a:rPr lang="en-CA" b="0" dirty="0"/>
              <a:t> reading strategy.</a:t>
            </a:r>
          </a:p>
          <a:p>
            <a:pPr>
              <a:spcBef>
                <a:spcPct val="50000"/>
              </a:spcBef>
              <a:defRPr/>
            </a:pPr>
            <a:r>
              <a:rPr lang="en-CA" dirty="0"/>
              <a:t>Assessment for Learning Strategy </a:t>
            </a:r>
            <a:r>
              <a:rPr lang="en-CA" b="0" dirty="0"/>
              <a:t>to assess prior knowledge and questioning skills.</a:t>
            </a:r>
          </a:p>
        </p:txBody>
      </p:sp>
      <p:cxnSp>
        <p:nvCxnSpPr>
          <p:cNvPr id="8" name="Straight Arrow Connector 7"/>
          <p:cNvCxnSpPr/>
          <p:nvPr/>
        </p:nvCxnSpPr>
        <p:spPr>
          <a:xfrm>
            <a:off x="0" y="2895600"/>
            <a:ext cx="533400" cy="1588"/>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191000" y="2895600"/>
            <a:ext cx="533400" cy="1588"/>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7" name="Picture 2" descr="learning plan"/>
          <p:cNvPicPr>
            <a:picLocks noChangeAspect="1" noChangeArrowheads="1"/>
          </p:cNvPicPr>
          <p:nvPr/>
        </p:nvPicPr>
        <p:blipFill>
          <a:blip r:embed="rId2" cstate="print"/>
          <a:srcRect/>
          <a:stretch>
            <a:fillRect/>
          </a:stretch>
        </p:blipFill>
        <p:spPr bwMode="auto">
          <a:xfrm>
            <a:off x="3054350" y="228600"/>
            <a:ext cx="5632450" cy="6096000"/>
          </a:xfrm>
          <a:prstGeom prst="rect">
            <a:avLst/>
          </a:prstGeom>
          <a:noFill/>
          <a:ln w="9525">
            <a:noFill/>
            <a:miter lim="800000"/>
            <a:headEnd/>
            <a:tailEnd/>
          </a:ln>
        </p:spPr>
      </p:pic>
      <p:sp>
        <p:nvSpPr>
          <p:cNvPr id="162818" name="Rectangle 3"/>
          <p:cNvSpPr>
            <a:spLocks noChangeArrowheads="1"/>
          </p:cNvSpPr>
          <p:nvPr/>
        </p:nvSpPr>
        <p:spPr bwMode="auto">
          <a:xfrm>
            <a:off x="2895600" y="114300"/>
            <a:ext cx="5943600" cy="6629400"/>
          </a:xfrm>
          <a:prstGeom prst="rect">
            <a:avLst/>
          </a:prstGeom>
          <a:noFill/>
          <a:ln w="28575">
            <a:solidFill>
              <a:schemeClr val="tx1"/>
            </a:solidFill>
            <a:miter lim="800000"/>
            <a:headEnd/>
            <a:tailEnd/>
          </a:ln>
        </p:spPr>
        <p:txBody>
          <a:bodyPr wrap="none" anchor="ctr"/>
          <a:lstStyle/>
          <a:p>
            <a:pPr>
              <a:spcBef>
                <a:spcPct val="50000"/>
              </a:spcBef>
            </a:pPr>
            <a:endParaRPr lang="en-CA"/>
          </a:p>
        </p:txBody>
      </p:sp>
      <p:cxnSp>
        <p:nvCxnSpPr>
          <p:cNvPr id="5" name="Straight Arrow Connector 4"/>
          <p:cNvCxnSpPr/>
          <p:nvPr/>
        </p:nvCxnSpPr>
        <p:spPr>
          <a:xfrm>
            <a:off x="1981200" y="2590800"/>
            <a:ext cx="1219200" cy="1588"/>
          </a:xfrm>
          <a:prstGeom prst="straightConnector1">
            <a:avLst/>
          </a:prstGeom>
          <a:ln w="762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57200" y="2209800"/>
            <a:ext cx="1447800" cy="2032000"/>
          </a:xfrm>
          <a:prstGeom prst="rect">
            <a:avLst/>
          </a:prstGeom>
          <a:solidFill>
            <a:schemeClr val="accent5">
              <a:lumMod val="20000"/>
              <a:lumOff val="80000"/>
            </a:schemeClr>
          </a:solidFill>
        </p:spPr>
        <p:txBody>
          <a:bodyPr>
            <a:spAutoFit/>
          </a:bodyPr>
          <a:lstStyle/>
          <a:p>
            <a:pPr>
              <a:spcBef>
                <a:spcPct val="50000"/>
              </a:spcBef>
              <a:defRPr/>
            </a:pPr>
            <a:r>
              <a:rPr lang="en-CA" b="0" dirty="0"/>
              <a:t>Accessing new ideas and information from  a variety of sources.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274638"/>
            <a:ext cx="8229600" cy="1020762"/>
          </a:xfrm>
        </p:spPr>
        <p:txBody>
          <a:bodyPr rtlCol="0">
            <a:normAutofit fontScale="90000"/>
          </a:bodyPr>
          <a:lstStyle/>
          <a:p>
            <a:pPr eaLnBrk="1" fontAlgn="auto" hangingPunct="1">
              <a:spcAft>
                <a:spcPts val="0"/>
              </a:spcAft>
              <a:defRPr/>
            </a:pPr>
            <a:r>
              <a:rPr lang="en-US" dirty="0" smtClean="0"/>
              <a:t>                                       </a:t>
            </a:r>
            <a:r>
              <a:rPr lang="en-US" b="1" dirty="0" err="1" smtClean="0"/>
              <a:t>Notemaking</a:t>
            </a:r>
            <a:r>
              <a:rPr lang="en-US" dirty="0" smtClean="0"/>
              <a:t/>
            </a:r>
            <a:br>
              <a:rPr lang="en-US" dirty="0" smtClean="0"/>
            </a:br>
            <a:r>
              <a:rPr lang="en-US" dirty="0" smtClean="0"/>
              <a:t>                                         </a:t>
            </a:r>
            <a:r>
              <a:rPr lang="en-US" sz="1600" i="1" dirty="0" smtClean="0"/>
              <a:t>IT, Appendix C, adapted</a:t>
            </a:r>
            <a:r>
              <a:rPr lang="en-US" sz="1600" dirty="0" smtClean="0"/>
              <a:t> from </a:t>
            </a:r>
            <a:r>
              <a:rPr lang="en-US" sz="1600" i="1" dirty="0" smtClean="0"/>
              <a:t>Strategies</a:t>
            </a:r>
            <a:r>
              <a:rPr lang="en-US" sz="1600" dirty="0" smtClean="0"/>
              <a:t>, p. 116</a:t>
            </a:r>
          </a:p>
        </p:txBody>
      </p:sp>
      <p:graphicFrame>
        <p:nvGraphicFramePr>
          <p:cNvPr id="34844" name="Group 28"/>
          <p:cNvGraphicFramePr>
            <a:graphicFrameLocks noGrp="1"/>
          </p:cNvGraphicFramePr>
          <p:nvPr>
            <p:ph type="tbl" idx="1"/>
          </p:nvPr>
        </p:nvGraphicFramePr>
        <p:xfrm>
          <a:off x="457200" y="1371600"/>
          <a:ext cx="8229600" cy="5305679"/>
        </p:xfrm>
        <a:graphic>
          <a:graphicData uri="http://schemas.openxmlformats.org/drawingml/2006/table">
            <a:tbl>
              <a:tblPr/>
              <a:tblGrid>
                <a:gridCol w="4191000"/>
                <a:gridCol w="4038600"/>
              </a:tblGrid>
              <a:tr h="1828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Main Ideas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(Copy chapter headings, and leave 2-3 lines between each.)</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Supporting Details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(Make jot notes of only the important information.)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7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00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Reflections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(What does this make me think/wonder?)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extBox 4"/>
          <p:cNvSpPr txBox="1"/>
          <p:nvPr/>
        </p:nvSpPr>
        <p:spPr>
          <a:xfrm>
            <a:off x="304800" y="136525"/>
            <a:ext cx="4953000" cy="1892300"/>
          </a:xfrm>
          <a:prstGeom prst="rect">
            <a:avLst/>
          </a:prstGeom>
          <a:solidFill>
            <a:schemeClr val="accent5">
              <a:lumMod val="20000"/>
              <a:lumOff val="80000"/>
            </a:schemeClr>
          </a:solidFill>
        </p:spPr>
        <p:txBody>
          <a:bodyPr>
            <a:spAutoFit/>
          </a:bodyPr>
          <a:lstStyle/>
          <a:p>
            <a:pPr>
              <a:spcBef>
                <a:spcPct val="50000"/>
              </a:spcBef>
              <a:defRPr/>
            </a:pPr>
            <a:r>
              <a:rPr lang="en-CA" dirty="0"/>
              <a:t>Acquiring</a:t>
            </a:r>
            <a:r>
              <a:rPr lang="en-CA" b="0" dirty="0"/>
              <a:t> </a:t>
            </a:r>
            <a:r>
              <a:rPr lang="en-CA" dirty="0"/>
              <a:t>Strategy</a:t>
            </a:r>
            <a:r>
              <a:rPr lang="en-CA" b="0" dirty="0"/>
              <a:t> to engage in making meaning of print text- a </a:t>
            </a:r>
            <a:r>
              <a:rPr lang="en-CA" b="0" i="1" dirty="0"/>
              <a:t>during</a:t>
            </a:r>
            <a:r>
              <a:rPr lang="en-CA" b="0" dirty="0"/>
              <a:t> reading strategy.</a:t>
            </a:r>
          </a:p>
          <a:p>
            <a:pPr>
              <a:spcBef>
                <a:spcPct val="50000"/>
              </a:spcBef>
              <a:defRPr/>
            </a:pPr>
            <a:r>
              <a:rPr lang="en-CA" dirty="0"/>
              <a:t>Assessment for Learning Strategy </a:t>
            </a:r>
            <a:r>
              <a:rPr lang="en-CA" b="0" dirty="0"/>
              <a:t>to assess identifying  key ideas and supporting details from texts.</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354" name="Object 2"/>
          <p:cNvGraphicFramePr>
            <a:graphicFrameLocks noChangeAspect="1"/>
          </p:cNvGraphicFramePr>
          <p:nvPr/>
        </p:nvGraphicFramePr>
        <p:xfrm>
          <a:off x="0" y="0"/>
          <a:ext cx="9144000" cy="6858000"/>
        </p:xfrm>
        <a:graphic>
          <a:graphicData uri="http://schemas.openxmlformats.org/presentationml/2006/ole">
            <p:oleObj spid="_x0000_s100354" name="Document" r:id="rId4" imgW="8380692" imgH="6959890" progId="Word.Document.12">
              <p:embed/>
            </p:oleObj>
          </a:graphicData>
        </a:graphic>
      </p:graphicFrame>
      <p:cxnSp>
        <p:nvCxnSpPr>
          <p:cNvPr id="4" name="Straight Arrow Connector 3"/>
          <p:cNvCxnSpPr/>
          <p:nvPr/>
        </p:nvCxnSpPr>
        <p:spPr>
          <a:xfrm>
            <a:off x="4495800" y="5029200"/>
            <a:ext cx="1676400" cy="2286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572000" y="5029200"/>
            <a:ext cx="1143000" cy="4572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3" name="Picture 2" descr="learning plan"/>
          <p:cNvPicPr>
            <a:picLocks noChangeAspect="1" noChangeArrowheads="1"/>
          </p:cNvPicPr>
          <p:nvPr/>
        </p:nvPicPr>
        <p:blipFill>
          <a:blip r:embed="rId2" cstate="print"/>
          <a:srcRect/>
          <a:stretch>
            <a:fillRect/>
          </a:stretch>
        </p:blipFill>
        <p:spPr bwMode="auto">
          <a:xfrm>
            <a:off x="3130550" y="152400"/>
            <a:ext cx="6013450" cy="6629400"/>
          </a:xfrm>
          <a:prstGeom prst="rect">
            <a:avLst/>
          </a:prstGeom>
          <a:noFill/>
          <a:ln w="9525">
            <a:noFill/>
            <a:miter lim="800000"/>
            <a:headEnd/>
            <a:tailEnd/>
          </a:ln>
        </p:spPr>
      </p:pic>
      <p:sp>
        <p:nvSpPr>
          <p:cNvPr id="166914" name="Rectangle 3"/>
          <p:cNvSpPr>
            <a:spLocks noChangeArrowheads="1"/>
          </p:cNvSpPr>
          <p:nvPr/>
        </p:nvSpPr>
        <p:spPr bwMode="auto">
          <a:xfrm>
            <a:off x="3048000" y="114300"/>
            <a:ext cx="5943600" cy="6629400"/>
          </a:xfrm>
          <a:prstGeom prst="rect">
            <a:avLst/>
          </a:prstGeom>
          <a:noFill/>
          <a:ln w="28575">
            <a:solidFill>
              <a:schemeClr val="tx1"/>
            </a:solidFill>
            <a:miter lim="800000"/>
            <a:headEnd/>
            <a:tailEnd/>
          </a:ln>
        </p:spPr>
        <p:txBody>
          <a:bodyPr wrap="none" anchor="ctr"/>
          <a:lstStyle/>
          <a:p>
            <a:pPr>
              <a:spcBef>
                <a:spcPct val="50000"/>
              </a:spcBef>
            </a:pPr>
            <a:endParaRPr lang="en-CA"/>
          </a:p>
        </p:txBody>
      </p:sp>
      <p:cxnSp>
        <p:nvCxnSpPr>
          <p:cNvPr id="6" name="Straight Arrow Connector 5"/>
          <p:cNvCxnSpPr/>
          <p:nvPr/>
        </p:nvCxnSpPr>
        <p:spPr>
          <a:xfrm>
            <a:off x="1371600" y="5181600"/>
            <a:ext cx="1828800" cy="1588"/>
          </a:xfrm>
          <a:prstGeom prst="straightConnector1">
            <a:avLst/>
          </a:prstGeom>
          <a:ln w="762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57200" y="2057400"/>
            <a:ext cx="2209800" cy="2862263"/>
          </a:xfrm>
          <a:prstGeom prst="rect">
            <a:avLst/>
          </a:prstGeom>
          <a:solidFill>
            <a:schemeClr val="accent5">
              <a:lumMod val="20000"/>
              <a:lumOff val="80000"/>
            </a:schemeClr>
          </a:solidFill>
        </p:spPr>
        <p:txBody>
          <a:bodyPr>
            <a:spAutoFit/>
          </a:bodyPr>
          <a:lstStyle/>
          <a:p>
            <a:pPr>
              <a:spcBef>
                <a:spcPct val="50000"/>
              </a:spcBef>
              <a:defRPr/>
            </a:pPr>
            <a:r>
              <a:rPr lang="en-CA" dirty="0"/>
              <a:t>Teach the </a:t>
            </a:r>
            <a:r>
              <a:rPr lang="en-CA" i="1" dirty="0"/>
              <a:t>multiple intelligence model </a:t>
            </a:r>
            <a:r>
              <a:rPr lang="en-CA" dirty="0"/>
              <a:t>so learners can choose to share new learning in a way which they can best communicate their understanding.</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7" name="Picture 4" descr="evidence"/>
          <p:cNvPicPr>
            <a:picLocks noChangeAspect="1" noChangeArrowheads="1"/>
          </p:cNvPicPr>
          <p:nvPr/>
        </p:nvPicPr>
        <p:blipFill>
          <a:blip r:embed="rId3" cstate="print"/>
          <a:srcRect/>
          <a:stretch>
            <a:fillRect/>
          </a:stretch>
        </p:blipFill>
        <p:spPr bwMode="auto">
          <a:xfrm>
            <a:off x="3576638" y="100013"/>
            <a:ext cx="5414962" cy="6553200"/>
          </a:xfrm>
          <a:prstGeom prst="rect">
            <a:avLst/>
          </a:prstGeom>
          <a:noFill/>
          <a:ln w="9525">
            <a:noFill/>
            <a:miter lim="800000"/>
            <a:headEnd/>
            <a:tailEnd/>
          </a:ln>
        </p:spPr>
      </p:pic>
      <p:sp>
        <p:nvSpPr>
          <p:cNvPr id="167938" name="Rectangle 7"/>
          <p:cNvSpPr>
            <a:spLocks noChangeArrowheads="1"/>
          </p:cNvSpPr>
          <p:nvPr/>
        </p:nvSpPr>
        <p:spPr bwMode="auto">
          <a:xfrm>
            <a:off x="3505200" y="100013"/>
            <a:ext cx="5562600" cy="6629400"/>
          </a:xfrm>
          <a:prstGeom prst="rect">
            <a:avLst/>
          </a:prstGeom>
          <a:noFill/>
          <a:ln w="28575">
            <a:solidFill>
              <a:schemeClr val="tx1"/>
            </a:solidFill>
            <a:miter lim="800000"/>
            <a:headEnd/>
            <a:tailEnd/>
          </a:ln>
        </p:spPr>
        <p:txBody>
          <a:bodyPr wrap="none" anchor="ctr"/>
          <a:lstStyle/>
          <a:p>
            <a:pPr>
              <a:spcBef>
                <a:spcPct val="50000"/>
              </a:spcBef>
            </a:pPr>
            <a:endParaRPr lang="en-CA"/>
          </a:p>
        </p:txBody>
      </p:sp>
      <p:sp>
        <p:nvSpPr>
          <p:cNvPr id="4" name="TextBox 3"/>
          <p:cNvSpPr txBox="1"/>
          <p:nvPr/>
        </p:nvSpPr>
        <p:spPr>
          <a:xfrm>
            <a:off x="304800" y="636588"/>
            <a:ext cx="2895600" cy="5078412"/>
          </a:xfrm>
          <a:prstGeom prst="rect">
            <a:avLst/>
          </a:prstGeom>
          <a:solidFill>
            <a:schemeClr val="accent5">
              <a:lumMod val="20000"/>
              <a:lumOff val="80000"/>
            </a:schemeClr>
          </a:solidFill>
        </p:spPr>
        <p:txBody>
          <a:bodyPr>
            <a:spAutoFit/>
          </a:bodyPr>
          <a:lstStyle/>
          <a:p>
            <a:pPr>
              <a:spcBef>
                <a:spcPct val="50000"/>
              </a:spcBef>
              <a:defRPr/>
            </a:pPr>
            <a:r>
              <a:rPr lang="en-CA" b="0" dirty="0"/>
              <a:t>An</a:t>
            </a:r>
            <a:r>
              <a:rPr lang="en-CA" dirty="0"/>
              <a:t> applying  strategy </a:t>
            </a:r>
            <a:r>
              <a:rPr lang="en-CA" b="0" dirty="0"/>
              <a:t>to plan for sharing through the</a:t>
            </a:r>
            <a:r>
              <a:rPr lang="en-CA" b="0" i="1" dirty="0"/>
              <a:t> MI </a:t>
            </a:r>
            <a:r>
              <a:rPr lang="en-CA" b="0" dirty="0"/>
              <a:t>model.</a:t>
            </a:r>
          </a:p>
          <a:p>
            <a:pPr>
              <a:spcBef>
                <a:spcPct val="50000"/>
              </a:spcBef>
              <a:defRPr/>
            </a:pPr>
            <a:r>
              <a:rPr lang="en-CA" dirty="0"/>
              <a:t>Assessment for Learning Strategy </a:t>
            </a:r>
            <a:r>
              <a:rPr lang="en-CA" b="0" dirty="0"/>
              <a:t>to show prior knowledge, MI strengths, </a:t>
            </a:r>
            <a:r>
              <a:rPr lang="en-CA" dirty="0"/>
              <a:t>or, </a:t>
            </a:r>
            <a:r>
              <a:rPr lang="en-CA" b="0" dirty="0"/>
              <a:t>an </a:t>
            </a:r>
            <a:r>
              <a:rPr lang="en-CA" dirty="0"/>
              <a:t>Assessment of Learning strategy </a:t>
            </a:r>
            <a:r>
              <a:rPr lang="en-CA" b="0" dirty="0"/>
              <a:t>to show understanding at the end of a learning experience.</a:t>
            </a:r>
          </a:p>
          <a:p>
            <a:pPr>
              <a:spcBef>
                <a:spcPct val="50000"/>
              </a:spcBef>
              <a:defRPr/>
            </a:pPr>
            <a:r>
              <a:rPr lang="en-CA" dirty="0"/>
              <a:t>TASK: </a:t>
            </a:r>
            <a:r>
              <a:rPr lang="en-CA" b="0" dirty="0"/>
              <a:t>In partners/group, determine which </a:t>
            </a:r>
            <a:r>
              <a:rPr lang="en-CA" b="0" i="1" dirty="0"/>
              <a:t>SMART </a:t>
            </a:r>
            <a:r>
              <a:rPr lang="en-CA" b="0" dirty="0"/>
              <a:t>you will use to represent your chapter. Represent your learning on experience chart paper.</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Title 1"/>
          <p:cNvSpPr>
            <a:spLocks noGrp="1"/>
          </p:cNvSpPr>
          <p:nvPr>
            <p:ph type="title"/>
          </p:nvPr>
        </p:nvSpPr>
        <p:spPr/>
        <p:txBody>
          <a:bodyPr/>
          <a:lstStyle/>
          <a:p>
            <a:pPr eaLnBrk="1" hangingPunct="1"/>
            <a:r>
              <a:rPr lang="en-CA" b="1" smtClean="0"/>
              <a:t>Gallery Walk</a:t>
            </a:r>
          </a:p>
        </p:txBody>
      </p:sp>
      <p:sp>
        <p:nvSpPr>
          <p:cNvPr id="3" name="Content Placeholder 2"/>
          <p:cNvSpPr>
            <a:spLocks noGrp="1"/>
          </p:cNvSpPr>
          <p:nvPr>
            <p:ph idx="1"/>
          </p:nvPr>
        </p:nvSpPr>
        <p:spPr>
          <a:xfrm>
            <a:off x="457200" y="1295400"/>
            <a:ext cx="8229600" cy="4953000"/>
          </a:xfrm>
        </p:spPr>
        <p:txBody>
          <a:bodyPr rtlCol="0">
            <a:normAutofit fontScale="92500" lnSpcReduction="20000"/>
          </a:bodyPr>
          <a:lstStyle/>
          <a:p>
            <a:pPr eaLnBrk="1" fontAlgn="auto" hangingPunct="1">
              <a:spcAft>
                <a:spcPts val="0"/>
              </a:spcAft>
              <a:buFont typeface="Arial" pitchFamily="34" charset="0"/>
              <a:buNone/>
              <a:defRPr/>
            </a:pPr>
            <a:r>
              <a:rPr lang="en-CA" dirty="0" smtClean="0"/>
              <a:t>An </a:t>
            </a:r>
            <a:r>
              <a:rPr lang="en-CA" b="1" dirty="0" smtClean="0"/>
              <a:t>applying strategy </a:t>
            </a:r>
            <a:r>
              <a:rPr lang="en-CA" dirty="0" smtClean="0"/>
              <a:t>to celebrate learning.</a:t>
            </a:r>
          </a:p>
          <a:p>
            <a:pPr eaLnBrk="1" fontAlgn="auto" hangingPunct="1">
              <a:spcAft>
                <a:spcPts val="0"/>
              </a:spcAft>
              <a:buFont typeface="Arial" pitchFamily="34" charset="0"/>
              <a:buNone/>
              <a:defRPr/>
            </a:pPr>
            <a:r>
              <a:rPr lang="en-CA" dirty="0" smtClean="0"/>
              <a:t>However, depending where this strategy is implemented in a learning experience, a </a:t>
            </a:r>
            <a:r>
              <a:rPr lang="en-CA" i="1" dirty="0" smtClean="0"/>
              <a:t>Gallery Walk </a:t>
            </a:r>
            <a:r>
              <a:rPr lang="en-CA" dirty="0" smtClean="0"/>
              <a:t>my also be a way to </a:t>
            </a:r>
            <a:r>
              <a:rPr lang="en-CA" b="1" dirty="0" smtClean="0"/>
              <a:t>activate</a:t>
            </a:r>
            <a:r>
              <a:rPr lang="en-CA" dirty="0" smtClean="0"/>
              <a:t> prior knowledge, or to </a:t>
            </a:r>
            <a:r>
              <a:rPr lang="en-CA" b="1" dirty="0" smtClean="0"/>
              <a:t>acquire</a:t>
            </a:r>
            <a:r>
              <a:rPr lang="en-CA" dirty="0" smtClean="0"/>
              <a:t> new ideas and information.</a:t>
            </a:r>
          </a:p>
          <a:p>
            <a:pPr eaLnBrk="1" fontAlgn="auto" hangingPunct="1">
              <a:spcAft>
                <a:spcPts val="0"/>
              </a:spcAft>
              <a:buFont typeface="Arial" pitchFamily="34" charset="0"/>
              <a:buNone/>
              <a:defRPr/>
            </a:pPr>
            <a:r>
              <a:rPr lang="en-CA" dirty="0" smtClean="0"/>
              <a:t>This is a rich opportunity to focus observations on learning outcomes to determine understanding- </a:t>
            </a:r>
            <a:r>
              <a:rPr lang="en-CA" b="1" dirty="0" smtClean="0"/>
              <a:t>Assessment for/of Learning</a:t>
            </a:r>
            <a:r>
              <a:rPr lang="en-CA" dirty="0" smtClean="0"/>
              <a:t>.</a:t>
            </a:r>
          </a:p>
          <a:p>
            <a:pPr eaLnBrk="1" fontAlgn="auto" hangingPunct="1">
              <a:spcAft>
                <a:spcPts val="0"/>
              </a:spcAft>
              <a:buFont typeface="Arial" pitchFamily="34" charset="0"/>
              <a:buNone/>
              <a:defRPr/>
            </a:pPr>
            <a:endParaRPr lang="en-CA" dirty="0" smtClean="0"/>
          </a:p>
          <a:p>
            <a:pPr eaLnBrk="1" fontAlgn="auto" hangingPunct="1">
              <a:spcAft>
                <a:spcPts val="0"/>
              </a:spcAft>
              <a:buFont typeface="Arial" pitchFamily="34" charset="0"/>
              <a:buNone/>
              <a:defRPr/>
            </a:pPr>
            <a:r>
              <a:rPr lang="en-CA" b="1" dirty="0" smtClean="0"/>
              <a:t>Think About... </a:t>
            </a:r>
            <a:r>
              <a:rPr lang="en-CA" dirty="0" smtClean="0"/>
              <a:t>How you can adapt this strategy for your ML learning community.</a:t>
            </a:r>
            <a:endParaRPr lang="en-CA"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61" name="Picture 5" descr="C:\Documents and Settings\mecy\Local Settings\Temporary Internet Files\Content.IE5\2TPZLJ5S\MC900329243[1].wmf"/>
          <p:cNvPicPr>
            <a:picLocks noChangeAspect="1" noChangeArrowheads="1"/>
          </p:cNvPicPr>
          <p:nvPr/>
        </p:nvPicPr>
        <p:blipFill>
          <a:blip r:embed="rId3" cstate="print"/>
          <a:srcRect/>
          <a:stretch>
            <a:fillRect/>
          </a:stretch>
        </p:blipFill>
        <p:spPr bwMode="auto">
          <a:xfrm>
            <a:off x="2489911" y="1295400"/>
            <a:ext cx="3987089" cy="4038600"/>
          </a:xfrm>
          <a:prstGeom prst="rect">
            <a:avLst/>
          </a:prstGeom>
          <a:noFill/>
        </p:spPr>
      </p:pic>
      <p:sp>
        <p:nvSpPr>
          <p:cNvPr id="6" name="TextBox 5"/>
          <p:cNvSpPr txBox="1"/>
          <p:nvPr/>
        </p:nvSpPr>
        <p:spPr>
          <a:xfrm>
            <a:off x="3733800" y="96560"/>
            <a:ext cx="2133600" cy="1046440"/>
          </a:xfrm>
          <a:prstGeom prst="rect">
            <a:avLst/>
          </a:prstGeom>
          <a:solidFill>
            <a:srgbClr val="92D050"/>
          </a:solidFill>
        </p:spPr>
        <p:txBody>
          <a:bodyPr wrap="square" rtlCol="0">
            <a:spAutoFit/>
          </a:bodyPr>
          <a:lstStyle/>
          <a:p>
            <a:r>
              <a:rPr lang="en-CA" sz="2000" dirty="0" smtClean="0"/>
              <a:t>Acting: </a:t>
            </a:r>
            <a:endParaRPr lang="en-CA" dirty="0" smtClean="0"/>
          </a:p>
          <a:p>
            <a:pPr>
              <a:buFont typeface="Arial" pitchFamily="34" charset="0"/>
              <a:buChar char="•"/>
            </a:pPr>
            <a:r>
              <a:rPr lang="en-CA" sz="1400" b="0" dirty="0" smtClean="0"/>
              <a:t> “Let’s Do It!”</a:t>
            </a:r>
          </a:p>
          <a:p>
            <a:pPr>
              <a:buFont typeface="Arial" pitchFamily="34" charset="0"/>
              <a:buChar char="•"/>
            </a:pPr>
            <a:r>
              <a:rPr lang="en-CA" sz="1400" b="0" dirty="0" smtClean="0"/>
              <a:t> Likes to take act; try new things; plunge in</a:t>
            </a:r>
            <a:endParaRPr lang="en-US" sz="1400" b="0" dirty="0"/>
          </a:p>
        </p:txBody>
      </p:sp>
      <p:sp>
        <p:nvSpPr>
          <p:cNvPr id="7" name="TextBox 6"/>
          <p:cNvSpPr txBox="1"/>
          <p:nvPr/>
        </p:nvSpPr>
        <p:spPr>
          <a:xfrm>
            <a:off x="6629400" y="2565737"/>
            <a:ext cx="2286000" cy="1015663"/>
          </a:xfrm>
          <a:prstGeom prst="rect">
            <a:avLst/>
          </a:prstGeom>
          <a:solidFill>
            <a:srgbClr val="92D050"/>
          </a:solidFill>
        </p:spPr>
        <p:txBody>
          <a:bodyPr wrap="square" rtlCol="0">
            <a:spAutoFit/>
          </a:bodyPr>
          <a:lstStyle/>
          <a:p>
            <a:r>
              <a:rPr lang="en-CA" dirty="0" smtClean="0"/>
              <a:t>Speculating:</a:t>
            </a:r>
          </a:p>
          <a:p>
            <a:pPr>
              <a:buFont typeface="Arial" pitchFamily="34" charset="0"/>
              <a:buChar char="•"/>
            </a:pPr>
            <a:r>
              <a:rPr lang="en-CA" sz="1400" b="0" dirty="0" smtClean="0"/>
              <a:t> Likes to look at the big picture, the possibilities before acting</a:t>
            </a:r>
            <a:endParaRPr lang="en-US" sz="1400" b="0" dirty="0"/>
          </a:p>
        </p:txBody>
      </p:sp>
      <p:sp>
        <p:nvSpPr>
          <p:cNvPr id="8" name="TextBox 7"/>
          <p:cNvSpPr txBox="1"/>
          <p:nvPr/>
        </p:nvSpPr>
        <p:spPr>
          <a:xfrm>
            <a:off x="3276600" y="5474494"/>
            <a:ext cx="2743200" cy="1231106"/>
          </a:xfrm>
          <a:prstGeom prst="rect">
            <a:avLst/>
          </a:prstGeom>
          <a:solidFill>
            <a:srgbClr val="92D050"/>
          </a:solidFill>
        </p:spPr>
        <p:txBody>
          <a:bodyPr wrap="square" rtlCol="0">
            <a:spAutoFit/>
          </a:bodyPr>
          <a:lstStyle/>
          <a:p>
            <a:r>
              <a:rPr lang="en-CA" dirty="0" smtClean="0"/>
              <a:t>Caring:</a:t>
            </a:r>
          </a:p>
          <a:p>
            <a:pPr>
              <a:buFont typeface="Arial" pitchFamily="34" charset="0"/>
              <a:buChar char="•"/>
            </a:pPr>
            <a:r>
              <a:rPr lang="en-CA" sz="1400" b="0" dirty="0" smtClean="0"/>
              <a:t> </a:t>
            </a:r>
            <a:r>
              <a:rPr lang="en-CA" sz="1400" b="0" dirty="0" smtClean="0"/>
              <a:t>Likes to know that everyone’s feelings have been taken into consideration, that their voices have been heard before acting</a:t>
            </a:r>
            <a:endParaRPr lang="en-US" sz="1400" b="0" dirty="0"/>
          </a:p>
        </p:txBody>
      </p:sp>
      <p:sp>
        <p:nvSpPr>
          <p:cNvPr id="9" name="TextBox 8"/>
          <p:cNvSpPr txBox="1"/>
          <p:nvPr/>
        </p:nvSpPr>
        <p:spPr>
          <a:xfrm>
            <a:off x="152400" y="2590800"/>
            <a:ext cx="2209800" cy="1292662"/>
          </a:xfrm>
          <a:prstGeom prst="rect">
            <a:avLst/>
          </a:prstGeom>
          <a:solidFill>
            <a:srgbClr val="92D050"/>
          </a:solidFill>
        </p:spPr>
        <p:txBody>
          <a:bodyPr wrap="square" rtlCol="0">
            <a:spAutoFit/>
          </a:bodyPr>
          <a:lstStyle/>
          <a:p>
            <a:r>
              <a:rPr lang="en-CA" dirty="0" smtClean="0"/>
              <a:t>Paying Attention to Detail:</a:t>
            </a:r>
          </a:p>
          <a:p>
            <a:pPr>
              <a:buFont typeface="Arial" pitchFamily="34" charset="0"/>
              <a:buChar char="•"/>
            </a:pPr>
            <a:r>
              <a:rPr lang="en-CA" sz="1400" b="0" dirty="0" smtClean="0"/>
              <a:t>Likes to know who, what, when, why before acting</a:t>
            </a:r>
            <a:endParaRPr lang="en-US" sz="1400" b="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5"/>
          <p:cNvSpPr>
            <a:spLocks noChangeArrowheads="1"/>
          </p:cNvSpPr>
          <p:nvPr/>
        </p:nvSpPr>
        <p:spPr bwMode="auto">
          <a:xfrm>
            <a:off x="1524000" y="0"/>
            <a:ext cx="6248400" cy="6629400"/>
          </a:xfrm>
          <a:prstGeom prst="rect">
            <a:avLst/>
          </a:prstGeom>
          <a:noFill/>
          <a:ln w="9525" algn="ctr">
            <a:noFill/>
            <a:miter lim="800000"/>
            <a:headEnd/>
            <a:tailEnd/>
          </a:ln>
        </p:spPr>
        <p:txBody>
          <a:bodyPr wrap="none" anchor="ctr">
            <a:spAutoFit/>
          </a:bodyPr>
          <a:lstStyle/>
          <a:p>
            <a:pPr>
              <a:spcBef>
                <a:spcPct val="50000"/>
              </a:spcBef>
            </a:pPr>
            <a:endParaRPr lang="en-CA"/>
          </a:p>
        </p:txBody>
      </p:sp>
      <p:sp>
        <p:nvSpPr>
          <p:cNvPr id="171010" name="Rectangle 6"/>
          <p:cNvSpPr>
            <a:spLocks noChangeArrowheads="1"/>
          </p:cNvSpPr>
          <p:nvPr/>
        </p:nvSpPr>
        <p:spPr bwMode="auto">
          <a:xfrm>
            <a:off x="1524000" y="228600"/>
            <a:ext cx="6248400" cy="6629400"/>
          </a:xfrm>
          <a:prstGeom prst="rect">
            <a:avLst/>
          </a:prstGeom>
          <a:noFill/>
          <a:ln w="9525" algn="ctr">
            <a:noFill/>
            <a:miter lim="800000"/>
            <a:headEnd/>
            <a:tailEnd/>
          </a:ln>
        </p:spPr>
        <p:txBody>
          <a:bodyPr wrap="none" anchor="ctr">
            <a:spAutoFit/>
          </a:bodyPr>
          <a:lstStyle/>
          <a:p>
            <a:pPr>
              <a:spcBef>
                <a:spcPct val="50000"/>
              </a:spcBef>
            </a:pPr>
            <a:endParaRPr lang="en-CA"/>
          </a:p>
        </p:txBody>
      </p:sp>
      <p:sp>
        <p:nvSpPr>
          <p:cNvPr id="171011" name="Rectangle 7"/>
          <p:cNvSpPr>
            <a:spLocks noChangeArrowheads="1"/>
          </p:cNvSpPr>
          <p:nvPr/>
        </p:nvSpPr>
        <p:spPr bwMode="auto">
          <a:xfrm>
            <a:off x="1676400" y="381000"/>
            <a:ext cx="5943600" cy="6324600"/>
          </a:xfrm>
          <a:prstGeom prst="rect">
            <a:avLst/>
          </a:prstGeom>
          <a:noFill/>
          <a:ln w="9525" algn="ctr">
            <a:noFill/>
            <a:miter lim="800000"/>
            <a:headEnd/>
            <a:tailEnd/>
          </a:ln>
        </p:spPr>
        <p:txBody>
          <a:bodyPr wrap="none" anchor="ctr">
            <a:spAutoFit/>
          </a:bodyPr>
          <a:lstStyle/>
          <a:p>
            <a:pPr>
              <a:spcBef>
                <a:spcPct val="50000"/>
              </a:spcBef>
            </a:pPr>
            <a:endParaRPr lang="en-CA"/>
          </a:p>
        </p:txBody>
      </p:sp>
      <p:sp>
        <p:nvSpPr>
          <p:cNvPr id="171012" name="Rectangle 8"/>
          <p:cNvSpPr>
            <a:spLocks noChangeArrowheads="1"/>
          </p:cNvSpPr>
          <p:nvPr/>
        </p:nvSpPr>
        <p:spPr bwMode="auto">
          <a:xfrm>
            <a:off x="1828800" y="0"/>
            <a:ext cx="5715000" cy="6858000"/>
          </a:xfrm>
          <a:prstGeom prst="rect">
            <a:avLst/>
          </a:prstGeom>
          <a:noFill/>
          <a:ln w="9525" algn="ctr">
            <a:noFill/>
            <a:miter lim="800000"/>
            <a:headEnd/>
            <a:tailEnd/>
          </a:ln>
        </p:spPr>
        <p:txBody>
          <a:bodyPr wrap="none" anchor="ctr">
            <a:spAutoFit/>
          </a:bodyPr>
          <a:lstStyle/>
          <a:p>
            <a:pPr>
              <a:spcBef>
                <a:spcPct val="50000"/>
              </a:spcBef>
            </a:pPr>
            <a:endParaRPr lang="en-CA"/>
          </a:p>
        </p:txBody>
      </p:sp>
      <p:sp>
        <p:nvSpPr>
          <p:cNvPr id="171013" name="Rectangle 9"/>
          <p:cNvSpPr>
            <a:spLocks noChangeArrowheads="1"/>
          </p:cNvSpPr>
          <p:nvPr/>
        </p:nvSpPr>
        <p:spPr bwMode="auto">
          <a:xfrm>
            <a:off x="2286000" y="457200"/>
            <a:ext cx="5410200" cy="6400800"/>
          </a:xfrm>
          <a:prstGeom prst="rect">
            <a:avLst/>
          </a:prstGeom>
          <a:noFill/>
          <a:ln w="9525" algn="ctr">
            <a:noFill/>
            <a:miter lim="800000"/>
            <a:headEnd/>
            <a:tailEnd/>
          </a:ln>
        </p:spPr>
        <p:txBody>
          <a:bodyPr wrap="none" anchor="ctr">
            <a:spAutoFit/>
          </a:bodyPr>
          <a:lstStyle/>
          <a:p>
            <a:pPr>
              <a:spcBef>
                <a:spcPct val="50000"/>
              </a:spcBef>
            </a:pPr>
            <a:endParaRPr lang="en-CA"/>
          </a:p>
        </p:txBody>
      </p:sp>
      <p:grpSp>
        <p:nvGrpSpPr>
          <p:cNvPr id="171014" name="Group 11"/>
          <p:cNvGrpSpPr>
            <a:grpSpLocks/>
          </p:cNvGrpSpPr>
          <p:nvPr/>
        </p:nvGrpSpPr>
        <p:grpSpPr bwMode="auto">
          <a:xfrm>
            <a:off x="3352800" y="228600"/>
            <a:ext cx="5562600" cy="6477000"/>
            <a:chOff x="1632" y="144"/>
            <a:chExt cx="3504" cy="4080"/>
          </a:xfrm>
        </p:grpSpPr>
        <p:pic>
          <p:nvPicPr>
            <p:cNvPr id="171017" name="Picture 4" descr="ychart"/>
            <p:cNvPicPr>
              <a:picLocks noChangeAspect="1" noChangeArrowheads="1"/>
            </p:cNvPicPr>
            <p:nvPr/>
          </p:nvPicPr>
          <p:blipFill>
            <a:blip r:embed="rId3" cstate="print"/>
            <a:srcRect/>
            <a:stretch>
              <a:fillRect/>
            </a:stretch>
          </p:blipFill>
          <p:spPr bwMode="auto">
            <a:xfrm>
              <a:off x="1728" y="240"/>
              <a:ext cx="3262" cy="3888"/>
            </a:xfrm>
            <a:prstGeom prst="rect">
              <a:avLst/>
            </a:prstGeom>
            <a:noFill/>
            <a:ln w="9525">
              <a:noFill/>
              <a:miter lim="800000"/>
              <a:headEnd/>
              <a:tailEnd/>
            </a:ln>
          </p:spPr>
        </p:pic>
        <p:sp>
          <p:nvSpPr>
            <p:cNvPr id="171018" name="Rectangle 10"/>
            <p:cNvSpPr>
              <a:spLocks noChangeArrowheads="1"/>
            </p:cNvSpPr>
            <p:nvPr/>
          </p:nvSpPr>
          <p:spPr bwMode="auto">
            <a:xfrm>
              <a:off x="1632" y="144"/>
              <a:ext cx="3504" cy="4080"/>
            </a:xfrm>
            <a:prstGeom prst="rect">
              <a:avLst/>
            </a:prstGeom>
            <a:noFill/>
            <a:ln w="28575" algn="ctr">
              <a:solidFill>
                <a:schemeClr val="tx1"/>
              </a:solidFill>
              <a:miter lim="800000"/>
              <a:headEnd/>
              <a:tailEnd/>
            </a:ln>
          </p:spPr>
          <p:txBody>
            <a:bodyPr anchor="ctr">
              <a:spAutoFit/>
            </a:bodyPr>
            <a:lstStyle/>
            <a:p>
              <a:pPr>
                <a:spcBef>
                  <a:spcPct val="50000"/>
                </a:spcBef>
              </a:pPr>
              <a:endParaRPr lang="en-CA"/>
            </a:p>
          </p:txBody>
        </p:sp>
      </p:grpSp>
      <p:sp>
        <p:nvSpPr>
          <p:cNvPr id="171015" name="TextBox 9"/>
          <p:cNvSpPr txBox="1">
            <a:spLocks noChangeArrowheads="1"/>
          </p:cNvSpPr>
          <p:nvPr/>
        </p:nvSpPr>
        <p:spPr bwMode="auto">
          <a:xfrm>
            <a:off x="7391400" y="304800"/>
            <a:ext cx="914400" cy="369888"/>
          </a:xfrm>
          <a:prstGeom prst="rect">
            <a:avLst/>
          </a:prstGeom>
          <a:noFill/>
          <a:ln w="9525">
            <a:noFill/>
            <a:miter lim="800000"/>
            <a:headEnd/>
            <a:tailEnd/>
          </a:ln>
        </p:spPr>
        <p:txBody>
          <a:bodyPr>
            <a:spAutoFit/>
          </a:bodyPr>
          <a:lstStyle/>
          <a:p>
            <a:pPr>
              <a:spcBef>
                <a:spcPct val="50000"/>
              </a:spcBef>
            </a:pPr>
            <a:r>
              <a:rPr lang="en-CA"/>
              <a:t>BLM 1</a:t>
            </a:r>
          </a:p>
        </p:txBody>
      </p:sp>
      <p:sp>
        <p:nvSpPr>
          <p:cNvPr id="11" name="TextBox 10"/>
          <p:cNvSpPr txBox="1"/>
          <p:nvPr/>
        </p:nvSpPr>
        <p:spPr>
          <a:xfrm>
            <a:off x="304800" y="457200"/>
            <a:ext cx="2590800" cy="5770563"/>
          </a:xfrm>
          <a:prstGeom prst="rect">
            <a:avLst/>
          </a:prstGeom>
          <a:solidFill>
            <a:schemeClr val="accent5">
              <a:lumMod val="20000"/>
              <a:lumOff val="80000"/>
            </a:schemeClr>
          </a:solidFill>
        </p:spPr>
        <p:txBody>
          <a:bodyPr>
            <a:spAutoFit/>
          </a:bodyPr>
          <a:lstStyle/>
          <a:p>
            <a:pPr>
              <a:spcBef>
                <a:spcPct val="50000"/>
              </a:spcBef>
              <a:defRPr/>
            </a:pPr>
            <a:r>
              <a:rPr lang="en-CA" b="0" dirty="0"/>
              <a:t>An</a:t>
            </a:r>
            <a:r>
              <a:rPr lang="en-CA" dirty="0"/>
              <a:t> applying strategy </a:t>
            </a:r>
            <a:r>
              <a:rPr lang="en-CA" b="0" dirty="0"/>
              <a:t>to guide students in reflective thinking/ </a:t>
            </a:r>
            <a:r>
              <a:rPr lang="en-CA" b="0" dirty="0" err="1"/>
              <a:t>metacognition</a:t>
            </a:r>
            <a:r>
              <a:rPr lang="en-CA" b="0" dirty="0"/>
              <a:t>. Depending upon where this strategy is implemented in a learning teaching experience, it may also be an </a:t>
            </a:r>
            <a:r>
              <a:rPr lang="en-CA" dirty="0"/>
              <a:t>activating </a:t>
            </a:r>
            <a:r>
              <a:rPr lang="en-CA" b="0" dirty="0"/>
              <a:t>or an </a:t>
            </a:r>
            <a:r>
              <a:rPr lang="en-CA" dirty="0"/>
              <a:t>acquiring</a:t>
            </a:r>
            <a:r>
              <a:rPr lang="en-CA" b="0" dirty="0"/>
              <a:t> strategy.</a:t>
            </a:r>
          </a:p>
          <a:p>
            <a:pPr>
              <a:spcBef>
                <a:spcPct val="50000"/>
              </a:spcBef>
              <a:defRPr/>
            </a:pPr>
            <a:endParaRPr lang="en-CA" b="0" dirty="0"/>
          </a:p>
          <a:p>
            <a:pPr>
              <a:spcBef>
                <a:spcPct val="50000"/>
              </a:spcBef>
              <a:defRPr/>
            </a:pPr>
            <a:r>
              <a:rPr lang="en-CA" dirty="0"/>
              <a:t>Assessment for/as/of  Learning- </a:t>
            </a:r>
            <a:r>
              <a:rPr lang="en-CA" b="0" dirty="0"/>
              <a:t>evidence of reflection or </a:t>
            </a:r>
            <a:r>
              <a:rPr lang="en-CA" b="0" dirty="0" err="1"/>
              <a:t>metacognitive</a:t>
            </a:r>
            <a:r>
              <a:rPr lang="en-CA" b="0" dirty="0"/>
              <a:t> thinking, deepening understandings, and self assessment.</a:t>
            </a:r>
            <a:endParaRPr lang="en-CA"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41275"/>
          <a:ext cx="9144000" cy="7512026"/>
        </p:xfrm>
        <a:graphic>
          <a:graphicData uri="http://schemas.openxmlformats.org/drawingml/2006/table">
            <a:tbl>
              <a:tblPr firstRow="1" bandRow="1">
                <a:tableStyleId>{5C22544A-7EE6-4342-B048-85BDC9FD1C3A}</a:tableStyleId>
              </a:tblPr>
              <a:tblGrid>
                <a:gridCol w="1828800"/>
                <a:gridCol w="3276600"/>
                <a:gridCol w="4038600"/>
              </a:tblGrid>
              <a:tr h="620563">
                <a:tc>
                  <a:txBody>
                    <a:bodyPr/>
                    <a:lstStyle/>
                    <a:p>
                      <a:r>
                        <a:rPr lang="en-CA" sz="1800" dirty="0" smtClean="0"/>
                        <a:t>Concerns/ Assumptions</a:t>
                      </a:r>
                      <a:endParaRPr lang="en-CA" sz="1800" dirty="0"/>
                    </a:p>
                  </a:txBody>
                  <a:tcPr/>
                </a:tc>
                <a:tc>
                  <a:txBody>
                    <a:bodyPr/>
                    <a:lstStyle/>
                    <a:p>
                      <a:r>
                        <a:rPr lang="en-CA" sz="1800" dirty="0" smtClean="0"/>
                        <a:t>Think about...</a:t>
                      </a:r>
                      <a:endParaRPr lang="en-CA" sz="1800" dirty="0"/>
                    </a:p>
                  </a:txBody>
                  <a:tcPr/>
                </a:tc>
                <a:tc>
                  <a:txBody>
                    <a:bodyPr/>
                    <a:lstStyle/>
                    <a:p>
                      <a:r>
                        <a:rPr lang="en-CA" dirty="0" smtClean="0"/>
                        <a:t>Sources/Resources*</a:t>
                      </a:r>
                      <a:endParaRPr lang="en-CA" sz="1200" dirty="0" smtClean="0"/>
                    </a:p>
                    <a:p>
                      <a:r>
                        <a:rPr lang="en-CA" sz="1200" dirty="0" smtClean="0"/>
                        <a:t>* Not</a:t>
                      </a:r>
                      <a:r>
                        <a:rPr lang="en-CA" sz="1200" baseline="0" dirty="0" smtClean="0"/>
                        <a:t> included in </a:t>
                      </a:r>
                      <a:r>
                        <a:rPr lang="en-CA" sz="1200" i="1" baseline="0" dirty="0" smtClean="0"/>
                        <a:t>IT,</a:t>
                      </a:r>
                      <a:r>
                        <a:rPr lang="en-CA" sz="1200" baseline="0" dirty="0" smtClean="0"/>
                        <a:t>  2003</a:t>
                      </a:r>
                      <a:endParaRPr lang="en-CA" dirty="0" smtClean="0"/>
                    </a:p>
                    <a:p>
                      <a:endParaRPr lang="en-CA" dirty="0"/>
                    </a:p>
                  </a:txBody>
                  <a:tcPr/>
                </a:tc>
              </a:tr>
              <a:tr h="797866">
                <a:tc>
                  <a:txBody>
                    <a:bodyPr/>
                    <a:lstStyle/>
                    <a:p>
                      <a:r>
                        <a:rPr lang="en-US" sz="1600" dirty="0" smtClean="0"/>
                        <a:t>Demographics-</a:t>
                      </a:r>
                      <a:r>
                        <a:rPr lang="en-US" sz="1600" baseline="0" dirty="0" smtClean="0"/>
                        <a:t>  declining enrolment</a:t>
                      </a:r>
                      <a:endParaRPr lang="en-US" sz="1600" dirty="0" smtClean="0"/>
                    </a:p>
                  </a:txBody>
                  <a:tcPr/>
                </a:tc>
                <a:tc>
                  <a:txBody>
                    <a:bodyPr/>
                    <a:lstStyle/>
                    <a:p>
                      <a:r>
                        <a:rPr lang="en-CA" sz="1600" dirty="0" smtClean="0"/>
                        <a:t>an </a:t>
                      </a:r>
                      <a:r>
                        <a:rPr lang="en-CA" sz="1600" b="1" dirty="0" smtClean="0"/>
                        <a:t>opportunity</a:t>
                      </a:r>
                      <a:r>
                        <a:rPr lang="en-CA" sz="1600" dirty="0" smtClean="0"/>
                        <a:t> for maximizing student learning- deepen understanding of </a:t>
                      </a:r>
                      <a:r>
                        <a:rPr lang="en-CA" sz="1600" i="1" dirty="0" smtClean="0"/>
                        <a:t>IT, </a:t>
                      </a:r>
                      <a:r>
                        <a:rPr lang="en-CA" sz="1600" i="0" dirty="0" smtClean="0"/>
                        <a:t>2003.</a:t>
                      </a:r>
                      <a:endParaRPr lang="en-CA" sz="1600" dirty="0"/>
                    </a:p>
                  </a:txBody>
                  <a:tcPr/>
                </a:tc>
                <a:tc>
                  <a:txBody>
                    <a:bodyPr/>
                    <a:lstStyle/>
                    <a:p>
                      <a:pPr>
                        <a:buFont typeface="Wingdings" pitchFamily="2" charset="2"/>
                        <a:buChar char="Ø"/>
                      </a:pPr>
                      <a:r>
                        <a:rPr lang="en-CA" sz="1600" dirty="0" smtClean="0"/>
                        <a:t> </a:t>
                      </a:r>
                      <a:r>
                        <a:rPr lang="en-CA" sz="1600" i="1" dirty="0" smtClean="0"/>
                        <a:t>Independent</a:t>
                      </a:r>
                      <a:r>
                        <a:rPr lang="en-CA" sz="1600" i="1" baseline="0" dirty="0" smtClean="0"/>
                        <a:t> Together: Supporting the...</a:t>
                      </a:r>
                      <a:endParaRPr lang="en-CA" sz="1600" i="1" dirty="0" smtClean="0"/>
                    </a:p>
                    <a:p>
                      <a:pPr>
                        <a:buFont typeface="Wingdings" pitchFamily="2" charset="2"/>
                        <a:buChar char="Ø"/>
                      </a:pPr>
                      <a:r>
                        <a:rPr lang="en-CA" sz="1600" dirty="0" smtClean="0"/>
                        <a:t> School/classroom</a:t>
                      </a:r>
                      <a:r>
                        <a:rPr lang="en-CA" sz="1600" baseline="0" dirty="0" smtClean="0"/>
                        <a:t> v</a:t>
                      </a:r>
                      <a:r>
                        <a:rPr lang="en-CA" sz="1600" dirty="0" smtClean="0"/>
                        <a:t>isitations</a:t>
                      </a:r>
                    </a:p>
                    <a:p>
                      <a:pPr>
                        <a:buFont typeface="Wingdings" pitchFamily="2" charset="2"/>
                        <a:buChar char="Ø"/>
                      </a:pPr>
                      <a:r>
                        <a:rPr lang="en-CA" sz="1600" dirty="0" smtClean="0"/>
                        <a:t> *Article:</a:t>
                      </a:r>
                      <a:r>
                        <a:rPr lang="en-CA" sz="1600" baseline="0" dirty="0" smtClean="0"/>
                        <a:t> Bartley, J. 2009, </a:t>
                      </a:r>
                      <a:r>
                        <a:rPr lang="en-CA" sz="1000" baseline="0" dirty="0" smtClean="0"/>
                        <a:t>MAME Newsletter, Spring 2009</a:t>
                      </a:r>
                      <a:endParaRPr lang="en-CA" sz="1000" dirty="0" smtClean="0"/>
                    </a:p>
                  </a:txBody>
                  <a:tcPr/>
                </a:tc>
              </a:tr>
              <a:tr h="1034271">
                <a:tc>
                  <a:txBody>
                    <a:bodyPr/>
                    <a:lstStyle/>
                    <a:p>
                      <a:r>
                        <a:rPr lang="en-US" sz="1600" dirty="0" smtClean="0"/>
                        <a:t>Managing learning outcomes/multiple curricula</a:t>
                      </a:r>
                    </a:p>
                  </a:txBody>
                  <a:tcPr/>
                </a:tc>
                <a:tc>
                  <a:txBody>
                    <a:bodyPr/>
                    <a:lstStyle/>
                    <a:p>
                      <a:r>
                        <a:rPr lang="en-CA" sz="1600" b="1" dirty="0" smtClean="0"/>
                        <a:t>targeting outcomes </a:t>
                      </a:r>
                      <a:r>
                        <a:rPr lang="en-CA" sz="1600" b="0" dirty="0" smtClean="0"/>
                        <a:t>and </a:t>
                      </a:r>
                      <a:r>
                        <a:rPr lang="en-CA" sz="1600" b="1" dirty="0" smtClean="0"/>
                        <a:t>integrating curricula </a:t>
                      </a:r>
                      <a:r>
                        <a:rPr lang="en-CA" sz="1600" dirty="0" smtClean="0"/>
                        <a:t>to meet the needs of each learner and</a:t>
                      </a:r>
                      <a:r>
                        <a:rPr lang="en-CA" sz="1600" baseline="0" dirty="0" smtClean="0"/>
                        <a:t> to uncover curricula. </a:t>
                      </a:r>
                      <a:r>
                        <a:rPr lang="en-CA" sz="1200" baseline="0" dirty="0" err="1" smtClean="0"/>
                        <a:t>McTighe</a:t>
                      </a:r>
                      <a:r>
                        <a:rPr lang="en-CA" sz="1200" baseline="0" dirty="0" smtClean="0"/>
                        <a:t>, 2006.</a:t>
                      </a:r>
                      <a:endParaRPr lang="en-CA" sz="1600" baseline="0" dirty="0" smtClean="0"/>
                    </a:p>
                    <a:p>
                      <a:endParaRPr lang="en-CA" sz="1600" dirty="0"/>
                    </a:p>
                  </a:txBody>
                  <a:tcPr/>
                </a:tc>
                <a:tc>
                  <a:txBody>
                    <a:bodyPr/>
                    <a:lstStyle/>
                    <a:p>
                      <a:pPr>
                        <a:buFont typeface="Wingdings" pitchFamily="2" charset="2"/>
                        <a:buChar char="Ø"/>
                      </a:pPr>
                      <a:r>
                        <a:rPr lang="en-CA" sz="1600" i="1" dirty="0" smtClean="0"/>
                        <a:t> IT</a:t>
                      </a:r>
                      <a:r>
                        <a:rPr lang="en-CA" sz="1600" dirty="0" smtClean="0"/>
                        <a:t>,  2.15; 3.5;</a:t>
                      </a:r>
                      <a:r>
                        <a:rPr lang="en-CA" sz="1600" baseline="0" dirty="0" smtClean="0"/>
                        <a:t> chapter 5, chapter 6</a:t>
                      </a:r>
                      <a:endParaRPr lang="en-CA" sz="1600" dirty="0" smtClean="0"/>
                    </a:p>
                    <a:p>
                      <a:pPr>
                        <a:buFont typeface="Wingdings" pitchFamily="2" charset="2"/>
                        <a:buChar char="Ø"/>
                      </a:pPr>
                      <a:r>
                        <a:rPr lang="en-CA" sz="1600" i="1" dirty="0" smtClean="0"/>
                        <a:t>  IT</a:t>
                      </a:r>
                      <a:r>
                        <a:rPr lang="en-CA" sz="1600" dirty="0" smtClean="0"/>
                        <a:t>, BLM 9</a:t>
                      </a:r>
                    </a:p>
                    <a:p>
                      <a:pPr>
                        <a:buFont typeface="Wingdings" pitchFamily="2" charset="2"/>
                        <a:buChar char="Ø"/>
                      </a:pPr>
                      <a:r>
                        <a:rPr lang="en-CA" sz="1600" dirty="0" smtClean="0"/>
                        <a:t> * </a:t>
                      </a:r>
                      <a:r>
                        <a:rPr lang="en-CA" sz="1200" dirty="0" smtClean="0">
                          <a:hlinkClick r:id="rId3"/>
                        </a:rPr>
                        <a:t>http://www.edu.gov.mb.ca/k12/cur/ela/index.html-</a:t>
                      </a:r>
                      <a:r>
                        <a:rPr lang="en-CA" sz="1200" dirty="0" smtClean="0"/>
                        <a:t> Click </a:t>
                      </a:r>
                      <a:r>
                        <a:rPr lang="en-CA" sz="1200" i="1" dirty="0" smtClean="0"/>
                        <a:t>Tutorial: How to use the ELA Foundation for Implement...</a:t>
                      </a:r>
                    </a:p>
                    <a:p>
                      <a:pPr>
                        <a:buFont typeface="Wingdings" pitchFamily="2" charset="2"/>
                        <a:buChar char="Ø"/>
                      </a:pPr>
                      <a:r>
                        <a:rPr lang="en-CA" sz="1600" dirty="0" smtClean="0"/>
                        <a:t> * MAME: http://multiagemanitoba.org/</a:t>
                      </a:r>
                      <a:endParaRPr lang="en-CA" sz="1600" dirty="0"/>
                    </a:p>
                  </a:txBody>
                  <a:tcPr/>
                </a:tc>
              </a:tr>
              <a:tr h="1034271">
                <a:tc>
                  <a:txBody>
                    <a:bodyPr/>
                    <a:lstStyle/>
                    <a:p>
                      <a:r>
                        <a:rPr lang="en-US" sz="1600" dirty="0" smtClean="0"/>
                        <a:t>Getting parents on-board</a:t>
                      </a:r>
                    </a:p>
                  </a:txBody>
                  <a:tcPr/>
                </a:tc>
                <a:tc>
                  <a:txBody>
                    <a:bodyPr/>
                    <a:lstStyle/>
                    <a:p>
                      <a:r>
                        <a:rPr lang="en-CA" sz="1600" dirty="0" smtClean="0"/>
                        <a:t>engaging </a:t>
                      </a:r>
                      <a:r>
                        <a:rPr lang="en-CA" sz="1600" b="1" dirty="0" smtClean="0"/>
                        <a:t>parents as experts.</a:t>
                      </a:r>
                      <a:endParaRPr lang="en-CA" sz="16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sz="1600" i="1" dirty="0" smtClean="0"/>
                        <a:t> IT</a:t>
                      </a:r>
                      <a:r>
                        <a:rPr lang="en-CA" sz="1600" dirty="0" smtClean="0"/>
                        <a:t>,  chapter</a:t>
                      </a:r>
                      <a:r>
                        <a:rPr lang="en-CA" sz="1600" baseline="0" dirty="0" smtClean="0"/>
                        <a:t> 2</a:t>
                      </a:r>
                    </a:p>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sz="1600" baseline="0" dirty="0" smtClean="0"/>
                        <a:t> *</a:t>
                      </a:r>
                      <a:r>
                        <a:rPr lang="en-US" sz="1200" dirty="0" smtClean="0"/>
                        <a:t>www.edu.gov.mb.ca/ks4/cur/multilevel/index.html</a:t>
                      </a:r>
                      <a:endParaRPr lang="en-CA" sz="1200" baseline="0" dirty="0" smtClean="0"/>
                    </a:p>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sz="1600" baseline="0" dirty="0" smtClean="0"/>
                        <a:t>* MAME: http://multiagemanitoba.org/</a:t>
                      </a:r>
                      <a:endParaRPr lang="en-CA" sz="1600" dirty="0" smtClean="0"/>
                    </a:p>
                    <a:p>
                      <a:endParaRPr lang="en-CA" sz="1600" dirty="0"/>
                    </a:p>
                  </a:txBody>
                  <a:tcPr/>
                </a:tc>
              </a:tr>
              <a:tr h="561461">
                <a:tc>
                  <a:txBody>
                    <a:bodyPr/>
                    <a:lstStyle/>
                    <a:p>
                      <a:pPr eaLnBrk="1" hangingPunct="1"/>
                      <a:r>
                        <a:rPr lang="en-US" sz="1600" dirty="0" smtClean="0"/>
                        <a:t>Negative connotations…</a:t>
                      </a:r>
                    </a:p>
                  </a:txBody>
                  <a:tcPr/>
                </a:tc>
                <a:tc>
                  <a:txBody>
                    <a:bodyPr/>
                    <a:lstStyle/>
                    <a:p>
                      <a:r>
                        <a:rPr lang="en-CA" sz="1600" dirty="0" smtClean="0"/>
                        <a:t>facilitating </a:t>
                      </a:r>
                      <a:r>
                        <a:rPr lang="en-CA" sz="1600" b="1" dirty="0" smtClean="0"/>
                        <a:t>inquiry</a:t>
                      </a:r>
                      <a:r>
                        <a:rPr lang="en-CA" sz="1600" dirty="0" smtClean="0"/>
                        <a:t> and reflective </a:t>
                      </a:r>
                      <a:r>
                        <a:rPr lang="en-CA" sz="1600" b="1" dirty="0" smtClean="0"/>
                        <a:t>conversations</a:t>
                      </a:r>
                      <a:r>
                        <a:rPr lang="en-CA" sz="1600" b="0" dirty="0" smtClean="0"/>
                        <a:t>;</a:t>
                      </a:r>
                      <a:r>
                        <a:rPr lang="en-CA" sz="1600" b="0" baseline="0" dirty="0" smtClean="0"/>
                        <a:t> </a:t>
                      </a:r>
                      <a:r>
                        <a:rPr lang="en-CA" sz="1600" b="1" baseline="0" dirty="0" smtClean="0"/>
                        <a:t>celebrating </a:t>
                      </a:r>
                      <a:r>
                        <a:rPr lang="en-CA" sz="1600" b="0" baseline="0" dirty="0" smtClean="0"/>
                        <a:t>learning.</a:t>
                      </a:r>
                      <a:endParaRPr lang="en-CA" sz="1600" b="1" dirty="0"/>
                    </a:p>
                  </a:txBody>
                  <a:tcPr/>
                </a:tc>
                <a:tc>
                  <a:txBody>
                    <a:bodyPr/>
                    <a:lstStyle/>
                    <a:p>
                      <a:pPr>
                        <a:buFont typeface="Wingdings" pitchFamily="2" charset="2"/>
                        <a:buChar char="Ø"/>
                      </a:pPr>
                      <a:r>
                        <a:rPr lang="en-CA" sz="1600" dirty="0" smtClean="0"/>
                        <a:t>* MAME: http://multiagemanitoba.org/</a:t>
                      </a:r>
                    </a:p>
                    <a:p>
                      <a:pPr>
                        <a:buFont typeface="Wingdings" pitchFamily="2" charset="2"/>
                        <a:buChar char="Ø"/>
                      </a:pPr>
                      <a:r>
                        <a:rPr lang="en-CA" sz="1600" dirty="0" smtClean="0"/>
                        <a:t> School/classroom</a:t>
                      </a:r>
                      <a:r>
                        <a:rPr lang="en-CA" sz="1600" baseline="0" dirty="0" smtClean="0"/>
                        <a:t> v</a:t>
                      </a:r>
                      <a:r>
                        <a:rPr lang="en-CA" sz="1600" dirty="0" smtClean="0"/>
                        <a:t>isitations</a:t>
                      </a:r>
                      <a:endParaRPr lang="en-CA" sz="1600" dirty="0"/>
                    </a:p>
                  </a:txBody>
                  <a:tcPr/>
                </a:tc>
              </a:tr>
              <a:tr h="797866">
                <a:tc>
                  <a:txBody>
                    <a:bodyPr/>
                    <a:lstStyle/>
                    <a:p>
                      <a:pPr eaLnBrk="1" hangingPunct="1"/>
                      <a:r>
                        <a:rPr lang="en-US" sz="1600" dirty="0" smtClean="0"/>
                        <a:t>“Split grade”</a:t>
                      </a:r>
                    </a:p>
                  </a:txBody>
                  <a:tcPr/>
                </a:tc>
                <a:tc>
                  <a:txBody>
                    <a:bodyPr/>
                    <a:lstStyle/>
                    <a:p>
                      <a:r>
                        <a:rPr lang="en-CA" sz="1600" dirty="0" smtClean="0"/>
                        <a:t>a classroom </a:t>
                      </a:r>
                      <a:r>
                        <a:rPr lang="en-CA" sz="1600" b="1" dirty="0" smtClean="0"/>
                        <a:t>continuum of learning.</a:t>
                      </a:r>
                      <a:endParaRPr lang="en-CA" sz="1600" b="1" dirty="0"/>
                    </a:p>
                  </a:txBody>
                  <a:tcPr/>
                </a:tc>
                <a:tc>
                  <a:txBody>
                    <a:bodyPr/>
                    <a:lstStyle/>
                    <a:p>
                      <a:pPr>
                        <a:buFont typeface="Wingdings" pitchFamily="2" charset="2"/>
                        <a:buChar char="Ø"/>
                      </a:pPr>
                      <a:r>
                        <a:rPr lang="en-CA" sz="1600" dirty="0" smtClean="0"/>
                        <a:t> </a:t>
                      </a:r>
                      <a:r>
                        <a:rPr lang="en-CA" sz="1600" i="1" dirty="0" smtClean="0"/>
                        <a:t>IT</a:t>
                      </a:r>
                      <a:r>
                        <a:rPr lang="en-CA" sz="1600" dirty="0" smtClean="0"/>
                        <a:t>, chapters</a:t>
                      </a:r>
                      <a:r>
                        <a:rPr lang="en-CA" sz="1600" baseline="0" dirty="0" smtClean="0"/>
                        <a:t> 2, 3, 4, 5, 6</a:t>
                      </a:r>
                    </a:p>
                    <a:p>
                      <a:pPr>
                        <a:buFont typeface="Wingdings" pitchFamily="2" charset="2"/>
                        <a:buChar char="Ø"/>
                      </a:pPr>
                      <a:r>
                        <a:rPr lang="en-CA" sz="1600" baseline="0" dirty="0" smtClean="0"/>
                        <a:t> </a:t>
                      </a:r>
                      <a:r>
                        <a:rPr lang="en-CA" sz="1600" i="1" baseline="0" dirty="0" smtClean="0"/>
                        <a:t>IT</a:t>
                      </a:r>
                      <a:r>
                        <a:rPr lang="en-CA" sz="1600" baseline="0" dirty="0" smtClean="0"/>
                        <a:t>, BLM 9</a:t>
                      </a:r>
                    </a:p>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sz="1600" smtClean="0"/>
                        <a:t> School/classroom</a:t>
                      </a:r>
                      <a:r>
                        <a:rPr lang="en-CA" sz="1600" baseline="0" smtClean="0"/>
                        <a:t> v</a:t>
                      </a:r>
                      <a:r>
                        <a:rPr lang="en-CA" sz="1600" smtClean="0"/>
                        <a:t>isitations</a:t>
                      </a:r>
                      <a:endParaRPr lang="en-CA" sz="1600" dirty="0" smtClean="0"/>
                    </a:p>
                  </a:txBody>
                  <a:tcPr/>
                </a:tc>
              </a:tr>
              <a:tr h="797866">
                <a:tc>
                  <a:txBody>
                    <a:bodyPr/>
                    <a:lstStyle/>
                    <a:p>
                      <a:pPr eaLnBrk="1" hangingPunct="1"/>
                      <a:r>
                        <a:rPr lang="en-US" sz="1600" dirty="0" smtClean="0"/>
                        <a:t>Assessment :</a:t>
                      </a:r>
                      <a:r>
                        <a:rPr lang="en-US" sz="1600" baseline="0" dirty="0" smtClean="0"/>
                        <a:t> </a:t>
                      </a:r>
                    </a:p>
                    <a:p>
                      <a:pPr eaLnBrk="1" hangingPunct="1"/>
                      <a:r>
                        <a:rPr lang="en-US" sz="1600" dirty="0" smtClean="0"/>
                        <a:t>teach-test; </a:t>
                      </a:r>
                    </a:p>
                    <a:p>
                      <a:pPr eaLnBrk="1" hangingPunct="1"/>
                      <a:r>
                        <a:rPr lang="en-US" sz="1600" dirty="0" smtClean="0"/>
                        <a:t>assign-assess</a:t>
                      </a:r>
                    </a:p>
                  </a:txBody>
                  <a:tcPr/>
                </a:tc>
                <a:tc>
                  <a:txBody>
                    <a:bodyPr/>
                    <a:lstStyle/>
                    <a:p>
                      <a:r>
                        <a:rPr lang="en-CA" sz="1600" b="1" baseline="0" dirty="0" smtClean="0"/>
                        <a:t>strategic instruction </a:t>
                      </a:r>
                      <a:r>
                        <a:rPr lang="en-CA" sz="1600" baseline="0" dirty="0" smtClean="0"/>
                        <a:t>and </a:t>
                      </a:r>
                      <a:r>
                        <a:rPr lang="en-CA" sz="1600" b="1" baseline="0" dirty="0" smtClean="0"/>
                        <a:t>processes- </a:t>
                      </a:r>
                      <a:r>
                        <a:rPr lang="en-CA" sz="1600" b="0" baseline="0" dirty="0" smtClean="0"/>
                        <a:t>authentic contexts  </a:t>
                      </a:r>
                      <a:r>
                        <a:rPr lang="en-CA" sz="1600" baseline="0" dirty="0" smtClean="0"/>
                        <a:t>for observing evidence of learning over time.</a:t>
                      </a:r>
                      <a:endParaRPr lang="en-CA"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sz="1600" baseline="0" dirty="0" smtClean="0"/>
                        <a:t> </a:t>
                      </a:r>
                      <a:r>
                        <a:rPr lang="en-CA" sz="1600" i="1" baseline="0" dirty="0" smtClean="0"/>
                        <a:t>IT</a:t>
                      </a:r>
                      <a:r>
                        <a:rPr lang="en-CA" sz="1600" baseline="0" dirty="0" smtClean="0"/>
                        <a:t>, chapter 3</a:t>
                      </a:r>
                    </a:p>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sz="1600" baseline="0" dirty="0" smtClean="0"/>
                        <a:t>  </a:t>
                      </a:r>
                      <a:r>
                        <a:rPr lang="en-CA" sz="1600" i="1" baseline="0" dirty="0" smtClean="0"/>
                        <a:t>IT</a:t>
                      </a:r>
                      <a:r>
                        <a:rPr lang="en-CA" sz="1600" baseline="0" dirty="0" smtClean="0"/>
                        <a:t>, BLM 9</a:t>
                      </a:r>
                      <a:endParaRPr lang="en-CA" sz="1600" dirty="0" smtClean="0"/>
                    </a:p>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sz="1600" dirty="0" smtClean="0"/>
                        <a:t> </a:t>
                      </a:r>
                      <a:r>
                        <a:rPr lang="en-CA" sz="1600" baseline="0" dirty="0" smtClean="0"/>
                        <a:t> </a:t>
                      </a:r>
                      <a:r>
                        <a:rPr lang="en-CA" sz="1600" i="1" baseline="0" dirty="0" smtClean="0"/>
                        <a:t>IT</a:t>
                      </a:r>
                      <a:r>
                        <a:rPr lang="en-CA" sz="1600" baseline="0" dirty="0" smtClean="0"/>
                        <a:t>, BLM 5 or 11</a:t>
                      </a:r>
                      <a:endParaRPr lang="en-CA" sz="1600" dirty="0" smtClean="0"/>
                    </a:p>
                  </a:txBody>
                  <a:tcPr/>
                </a:tc>
              </a:tr>
              <a:tr h="11721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Teaching math concepts effectively</a:t>
                      </a:r>
                      <a:endParaRPr lang="en-CA" sz="1600" dirty="0" smtClean="0"/>
                    </a:p>
                  </a:txBody>
                  <a:tcPr/>
                </a:tc>
                <a:tc>
                  <a:txBody>
                    <a:bodyPr/>
                    <a:lstStyle/>
                    <a:p>
                      <a:r>
                        <a:rPr lang="en-CA" sz="1600" dirty="0" smtClean="0"/>
                        <a:t>planning for math</a:t>
                      </a:r>
                      <a:r>
                        <a:rPr lang="en-CA" sz="1600" baseline="0" dirty="0" smtClean="0"/>
                        <a:t> </a:t>
                      </a:r>
                      <a:r>
                        <a:rPr lang="en-CA" sz="1600" b="1" baseline="0" dirty="0" smtClean="0"/>
                        <a:t>workshop</a:t>
                      </a:r>
                      <a:r>
                        <a:rPr lang="en-CA" sz="1600" baseline="0" dirty="0" smtClean="0"/>
                        <a:t> to include concrete, connecting, and symbolic learning and teaching experiences.</a:t>
                      </a:r>
                      <a:endParaRPr lang="en-CA"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sz="1600" baseline="0" dirty="0" smtClean="0"/>
                        <a:t> </a:t>
                      </a:r>
                      <a:r>
                        <a:rPr lang="en-CA" sz="1600" i="1" baseline="0" dirty="0" smtClean="0"/>
                        <a:t>IT</a:t>
                      </a:r>
                      <a:r>
                        <a:rPr lang="en-CA" sz="1600" baseline="0" dirty="0" smtClean="0"/>
                        <a:t>, chapters 4-5</a:t>
                      </a:r>
                    </a:p>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sz="1600" baseline="0" dirty="0" smtClean="0"/>
                        <a:t> </a:t>
                      </a:r>
                      <a:r>
                        <a:rPr lang="en-CA" sz="1600" i="1" baseline="0" dirty="0" smtClean="0"/>
                        <a:t>IT</a:t>
                      </a:r>
                      <a:r>
                        <a:rPr lang="en-CA" sz="1600" baseline="0" dirty="0" smtClean="0"/>
                        <a:t>, BLM 9</a:t>
                      </a:r>
                      <a:endParaRPr lang="en-CA" sz="1600" dirty="0" smtClean="0"/>
                    </a:p>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sz="1600" dirty="0" smtClean="0"/>
                        <a:t> *MAME: http://multiagemanitoba.org/</a:t>
                      </a:r>
                    </a:p>
                  </a:txBody>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rtlCol="0">
            <a:normAutofit fontScale="90000"/>
          </a:bodyPr>
          <a:lstStyle/>
          <a:p>
            <a:pPr eaLnBrk="1" fontAlgn="auto" hangingPunct="1">
              <a:spcAft>
                <a:spcPts val="0"/>
              </a:spcAft>
              <a:defRPr/>
            </a:pPr>
            <a:r>
              <a:rPr lang="en-CA" dirty="0" smtClean="0"/>
              <a:t> </a:t>
            </a:r>
            <a:br>
              <a:rPr lang="en-CA" dirty="0" smtClean="0"/>
            </a:br>
            <a:r>
              <a:rPr lang="en-CA" sz="4000" b="1" dirty="0" smtClean="0"/>
              <a:t>Essential Questions </a:t>
            </a:r>
            <a:br>
              <a:rPr lang="en-CA" sz="4000" b="1" dirty="0" smtClean="0"/>
            </a:br>
            <a:r>
              <a:rPr lang="en-CA" sz="4000" b="1" dirty="0" smtClean="0"/>
              <a:t>        to Move Practice Forward</a:t>
            </a:r>
            <a:r>
              <a:rPr lang="en-CA" sz="1800" b="1" dirty="0" smtClean="0"/>
              <a:t>, </a:t>
            </a:r>
            <a:r>
              <a:rPr lang="en-CA" sz="1800" dirty="0" smtClean="0"/>
              <a:t>Bartley 2009</a:t>
            </a:r>
            <a:r>
              <a:rPr lang="en-CA" dirty="0" smtClean="0"/>
              <a:t/>
            </a:r>
            <a:br>
              <a:rPr lang="en-CA" dirty="0" smtClean="0"/>
            </a:br>
            <a:endParaRPr lang="en-CA" dirty="0"/>
          </a:p>
        </p:txBody>
      </p:sp>
      <p:sp>
        <p:nvSpPr>
          <p:cNvPr id="6" name="Content Placeholder 5"/>
          <p:cNvSpPr>
            <a:spLocks noGrp="1"/>
          </p:cNvSpPr>
          <p:nvPr>
            <p:ph idx="1"/>
          </p:nvPr>
        </p:nvSpPr>
        <p:spPr/>
        <p:txBody>
          <a:bodyPr rtlCol="0">
            <a:normAutofit lnSpcReduction="10000"/>
          </a:bodyPr>
          <a:lstStyle/>
          <a:p>
            <a:pPr eaLnBrk="1" fontAlgn="auto" hangingPunct="1">
              <a:spcAft>
                <a:spcPts val="0"/>
              </a:spcAft>
              <a:buFont typeface="Arial" pitchFamily="34" charset="0"/>
              <a:buChar char="•"/>
              <a:defRPr/>
            </a:pPr>
            <a:r>
              <a:rPr lang="en-CA" sz="2400" dirty="0" smtClean="0"/>
              <a:t>What do I/we want to know and be able to do at the end of this professional learning experience? What is my/our goal?</a:t>
            </a:r>
          </a:p>
          <a:p>
            <a:pPr eaLnBrk="1" fontAlgn="auto" hangingPunct="1">
              <a:spcAft>
                <a:spcPts val="0"/>
              </a:spcAft>
              <a:buFont typeface="Arial" pitchFamily="34" charset="0"/>
              <a:buChar char="•"/>
              <a:defRPr/>
            </a:pPr>
            <a:r>
              <a:rPr lang="en-CA" sz="2400" dirty="0" smtClean="0"/>
              <a:t>What will the evidence of learning/understanding look/sound/ feel like?</a:t>
            </a:r>
          </a:p>
          <a:p>
            <a:pPr eaLnBrk="1" fontAlgn="auto" hangingPunct="1">
              <a:spcAft>
                <a:spcPts val="0"/>
              </a:spcAft>
              <a:buFont typeface="Arial" pitchFamily="34" charset="0"/>
              <a:buChar char="•"/>
              <a:defRPr/>
            </a:pPr>
            <a:r>
              <a:rPr lang="en-CA" sz="2400" dirty="0" smtClean="0"/>
              <a:t>How will we facilitate our conversations or professional learning journey? </a:t>
            </a:r>
          </a:p>
          <a:p>
            <a:pPr eaLnBrk="1" fontAlgn="auto" hangingPunct="1">
              <a:spcAft>
                <a:spcPts val="0"/>
              </a:spcAft>
              <a:buFont typeface="Arial" pitchFamily="34" charset="0"/>
              <a:buChar char="•"/>
              <a:defRPr/>
            </a:pPr>
            <a:r>
              <a:rPr lang="en-CA" sz="2400" dirty="0" smtClean="0"/>
              <a:t>What are the targeted outcomes?</a:t>
            </a:r>
          </a:p>
          <a:p>
            <a:pPr eaLnBrk="1" fontAlgn="auto" hangingPunct="1">
              <a:spcAft>
                <a:spcPts val="0"/>
              </a:spcAft>
              <a:buFont typeface="Arial" pitchFamily="34" charset="0"/>
              <a:buChar char="•"/>
              <a:defRPr/>
            </a:pPr>
            <a:r>
              <a:rPr lang="en-CA" sz="2400" dirty="0" smtClean="0"/>
              <a:t>How will the inquiry evolve?</a:t>
            </a:r>
          </a:p>
          <a:p>
            <a:pPr eaLnBrk="1" fontAlgn="auto" hangingPunct="1">
              <a:spcAft>
                <a:spcPts val="0"/>
              </a:spcAft>
              <a:buFont typeface="Arial" pitchFamily="34" charset="0"/>
              <a:buChar char="•"/>
              <a:defRPr/>
            </a:pPr>
            <a:r>
              <a:rPr lang="en-CA" sz="2400" dirty="0" smtClean="0"/>
              <a:t>What resources will be needed to meet our goal?</a:t>
            </a:r>
          </a:p>
          <a:p>
            <a:pPr eaLnBrk="1" fontAlgn="auto" hangingPunct="1">
              <a:spcAft>
                <a:spcPts val="0"/>
              </a:spcAft>
              <a:buFont typeface="Arial" pitchFamily="34" charset="0"/>
              <a:buChar char="•"/>
              <a:defRPr/>
            </a:pPr>
            <a:r>
              <a:rPr lang="en-CA" sz="2400" dirty="0" smtClean="0"/>
              <a:t>How will we celebrate our new understandings, and, with whom?</a:t>
            </a:r>
          </a:p>
          <a:p>
            <a:pPr eaLnBrk="1" fontAlgn="auto" hangingPunct="1">
              <a:spcAft>
                <a:spcPts val="0"/>
              </a:spcAft>
              <a:buFont typeface="Arial" pitchFamily="34" charset="0"/>
              <a:buChar char="•"/>
              <a:defRPr/>
            </a:pPr>
            <a:endParaRPr lang="en-CA"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solidFill>
            <a:schemeClr val="accent5">
              <a:lumMod val="20000"/>
              <a:lumOff val="80000"/>
            </a:schemeClr>
          </a:solidFill>
        </p:spPr>
        <p:txBody>
          <a:bodyPr rtlCol="0">
            <a:normAutofit/>
          </a:bodyPr>
          <a:lstStyle/>
          <a:p>
            <a:pPr eaLnBrk="1" fontAlgn="auto" hangingPunct="1">
              <a:spcAft>
                <a:spcPts val="0"/>
              </a:spcAft>
              <a:defRPr/>
            </a:pPr>
            <a:r>
              <a:rPr lang="en-CA" sz="4000" b="1" dirty="0" smtClean="0"/>
              <a:t>School Planning: An Example...</a:t>
            </a:r>
            <a:endParaRPr lang="en-CA" sz="4000" b="1" dirty="0"/>
          </a:p>
        </p:txBody>
      </p:sp>
      <p:graphicFrame>
        <p:nvGraphicFramePr>
          <p:cNvPr id="163842" name="Content Placeholder 5"/>
          <p:cNvGraphicFramePr>
            <a:graphicFrameLocks noChangeAspect="1"/>
          </p:cNvGraphicFramePr>
          <p:nvPr>
            <p:ph idx="1"/>
          </p:nvPr>
        </p:nvGraphicFramePr>
        <p:xfrm>
          <a:off x="0" y="1295400"/>
          <a:ext cx="8991600" cy="5562600"/>
        </p:xfrm>
        <a:graphic>
          <a:graphicData uri="http://schemas.openxmlformats.org/presentationml/2006/ole">
            <p:oleObj spid="_x0000_s163842" name="Acrobat Document" r:id="rId3" imgW="7542857" imgH="5830114" progId="AcroExch.Document.7">
              <p:embed/>
            </p:oleObj>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pPr eaLnBrk="1" hangingPunct="1"/>
            <a:r>
              <a:rPr lang="en-CA" b="1" smtClean="0"/>
              <a:t>Acknowledgements</a:t>
            </a:r>
          </a:p>
        </p:txBody>
      </p:sp>
      <p:sp>
        <p:nvSpPr>
          <p:cNvPr id="3" name="Content Placeholder 2"/>
          <p:cNvSpPr>
            <a:spLocks noGrp="1"/>
          </p:cNvSpPr>
          <p:nvPr>
            <p:ph idx="1"/>
          </p:nvPr>
        </p:nvSpPr>
        <p:spPr>
          <a:xfrm>
            <a:off x="457200" y="1219200"/>
            <a:ext cx="8229600" cy="5181600"/>
          </a:xfrm>
        </p:spPr>
        <p:txBody>
          <a:bodyPr rtlCol="0">
            <a:normAutofit fontScale="77500" lnSpcReduction="20000"/>
          </a:bodyPr>
          <a:lstStyle/>
          <a:p>
            <a:pPr eaLnBrk="1" fontAlgn="auto" hangingPunct="1">
              <a:lnSpc>
                <a:spcPct val="70000"/>
              </a:lnSpc>
              <a:spcAft>
                <a:spcPts val="0"/>
              </a:spcAft>
              <a:buFont typeface="Arial" pitchFamily="34" charset="0"/>
              <a:buChar char="•"/>
              <a:defRPr/>
            </a:pPr>
            <a:r>
              <a:rPr lang="en-CA" dirty="0" smtClean="0"/>
              <a:t>Bartley, Joan. (2009). A Resource Document for  </a:t>
            </a:r>
          </a:p>
          <a:p>
            <a:pPr eaLnBrk="1" fontAlgn="auto" hangingPunct="1">
              <a:lnSpc>
                <a:spcPct val="70000"/>
              </a:lnSpc>
              <a:spcAft>
                <a:spcPts val="0"/>
              </a:spcAft>
              <a:buFont typeface="Arial" pitchFamily="34" charset="0"/>
              <a:buNone/>
              <a:defRPr/>
            </a:pPr>
            <a:r>
              <a:rPr lang="en-CA" dirty="0" smtClean="0"/>
              <a:t>       Teachers and the Multilevel/</a:t>
            </a:r>
            <a:r>
              <a:rPr lang="en-CA" dirty="0" err="1" smtClean="0"/>
              <a:t>Multiage</a:t>
            </a:r>
            <a:r>
              <a:rPr lang="en-CA" dirty="0" smtClean="0"/>
              <a:t> Learning </a:t>
            </a:r>
          </a:p>
          <a:p>
            <a:pPr eaLnBrk="1" fontAlgn="auto" hangingPunct="1">
              <a:lnSpc>
                <a:spcPct val="70000"/>
              </a:lnSpc>
              <a:spcAft>
                <a:spcPts val="0"/>
              </a:spcAft>
              <a:buFont typeface="Arial" pitchFamily="34" charset="0"/>
              <a:buNone/>
              <a:defRPr/>
            </a:pPr>
            <a:r>
              <a:rPr lang="en-CA" dirty="0" smtClean="0"/>
              <a:t>       Community: Have You Seen It? </a:t>
            </a:r>
            <a:r>
              <a:rPr lang="en-CA" i="1" dirty="0" smtClean="0"/>
              <a:t>MAME Newsletter</a:t>
            </a:r>
            <a:r>
              <a:rPr lang="en-CA" dirty="0" smtClean="0"/>
              <a:t>, </a:t>
            </a:r>
          </a:p>
          <a:p>
            <a:pPr eaLnBrk="1" fontAlgn="auto" hangingPunct="1">
              <a:lnSpc>
                <a:spcPct val="70000"/>
              </a:lnSpc>
              <a:spcAft>
                <a:spcPts val="0"/>
              </a:spcAft>
              <a:buFont typeface="Arial" pitchFamily="34" charset="0"/>
              <a:buNone/>
              <a:defRPr/>
            </a:pPr>
            <a:r>
              <a:rPr lang="en-CA" dirty="0" smtClean="0"/>
              <a:t>       Vol. 2, Issue 3. Winnipeg, MB: MAME SAG The</a:t>
            </a:r>
          </a:p>
          <a:p>
            <a:pPr eaLnBrk="1" fontAlgn="auto" hangingPunct="1">
              <a:lnSpc>
                <a:spcPct val="70000"/>
              </a:lnSpc>
              <a:spcAft>
                <a:spcPts val="0"/>
              </a:spcAft>
              <a:buFont typeface="Arial" pitchFamily="34" charset="0"/>
              <a:buNone/>
              <a:defRPr/>
            </a:pPr>
            <a:r>
              <a:rPr lang="en-CA" dirty="0" smtClean="0"/>
              <a:t>       Manitoba Teachers’ Society.</a:t>
            </a:r>
          </a:p>
          <a:p>
            <a:pPr eaLnBrk="1" fontAlgn="auto" hangingPunct="1">
              <a:lnSpc>
                <a:spcPct val="70000"/>
              </a:lnSpc>
              <a:spcAft>
                <a:spcPts val="0"/>
              </a:spcAft>
              <a:buFont typeface="Arial" pitchFamily="34" charset="0"/>
              <a:buNone/>
              <a:defRPr/>
            </a:pPr>
            <a:endParaRPr lang="en-CA" dirty="0" smtClean="0"/>
          </a:p>
          <a:p>
            <a:pPr eaLnBrk="1" fontAlgn="auto" hangingPunct="1">
              <a:lnSpc>
                <a:spcPct val="70000"/>
              </a:lnSpc>
              <a:spcAft>
                <a:spcPts val="0"/>
              </a:spcAft>
              <a:buFont typeface="Arial" pitchFamily="34" charset="0"/>
              <a:buChar char="•"/>
              <a:defRPr/>
            </a:pPr>
            <a:r>
              <a:rPr lang="en-CA" dirty="0" smtClean="0"/>
              <a:t>Friesen, Sharon. (2008). Effective Teaching Practices: A</a:t>
            </a:r>
          </a:p>
          <a:p>
            <a:pPr eaLnBrk="1" fontAlgn="auto" hangingPunct="1">
              <a:lnSpc>
                <a:spcPct val="70000"/>
              </a:lnSpc>
              <a:spcAft>
                <a:spcPts val="0"/>
              </a:spcAft>
              <a:buFont typeface="Arial" pitchFamily="34" charset="0"/>
              <a:buNone/>
              <a:defRPr/>
            </a:pPr>
            <a:r>
              <a:rPr lang="en-CA" dirty="0" smtClean="0"/>
              <a:t>        Framework. </a:t>
            </a:r>
            <a:r>
              <a:rPr lang="en-CA" i="1" dirty="0" smtClean="0"/>
              <a:t>Galileo Educational </a:t>
            </a:r>
            <a:r>
              <a:rPr lang="en-CA" i="1" dirty="0" err="1" smtClean="0"/>
              <a:t>Network.</a:t>
            </a:r>
            <a:r>
              <a:rPr lang="en-CA" dirty="0" err="1" smtClean="0"/>
              <a:t>Toronto</a:t>
            </a:r>
            <a:r>
              <a:rPr lang="en-CA" dirty="0" smtClean="0"/>
              <a:t>, ON:   </a:t>
            </a:r>
          </a:p>
          <a:p>
            <a:pPr eaLnBrk="1" fontAlgn="auto" hangingPunct="1">
              <a:lnSpc>
                <a:spcPct val="70000"/>
              </a:lnSpc>
              <a:spcAft>
                <a:spcPts val="0"/>
              </a:spcAft>
              <a:buFont typeface="Arial" pitchFamily="34" charset="0"/>
              <a:buNone/>
              <a:defRPr/>
            </a:pPr>
            <a:r>
              <a:rPr lang="en-CA" dirty="0" smtClean="0"/>
              <a:t>        Canadian Education Association.</a:t>
            </a:r>
          </a:p>
          <a:p>
            <a:pPr eaLnBrk="1" fontAlgn="auto" hangingPunct="1">
              <a:lnSpc>
                <a:spcPct val="70000"/>
              </a:lnSpc>
              <a:spcAft>
                <a:spcPts val="0"/>
              </a:spcAft>
              <a:buFont typeface="Arial" pitchFamily="34" charset="0"/>
              <a:buNone/>
              <a:defRPr/>
            </a:pPr>
            <a:endParaRPr lang="en-CA" dirty="0" smtClean="0"/>
          </a:p>
          <a:p>
            <a:pPr eaLnBrk="1" fontAlgn="auto" hangingPunct="1">
              <a:spcAft>
                <a:spcPts val="0"/>
              </a:spcAft>
              <a:buFont typeface="Arial" pitchFamily="34" charset="0"/>
              <a:buChar char="•"/>
              <a:defRPr/>
            </a:pPr>
            <a:r>
              <a:rPr lang="en-US" dirty="0" smtClean="0"/>
              <a:t>MAME:  </a:t>
            </a:r>
            <a:r>
              <a:rPr lang="en-CA" dirty="0" smtClean="0"/>
              <a:t>http://multiagemanitoba.org/</a:t>
            </a:r>
            <a:endParaRPr lang="en-US" dirty="0" smtClean="0"/>
          </a:p>
          <a:p>
            <a:pPr eaLnBrk="1" fontAlgn="auto" hangingPunct="1">
              <a:spcAft>
                <a:spcPts val="0"/>
              </a:spcAft>
              <a:buFont typeface="Arial" pitchFamily="34" charset="0"/>
              <a:buChar char="•"/>
              <a:defRPr/>
            </a:pPr>
            <a:r>
              <a:rPr lang="en-CA" dirty="0" smtClean="0"/>
              <a:t>Manitoba Education and Training</a:t>
            </a:r>
          </a:p>
          <a:p>
            <a:pPr eaLnBrk="1" fontAlgn="auto" hangingPunct="1">
              <a:spcAft>
                <a:spcPts val="0"/>
              </a:spcAft>
              <a:buFont typeface="Arial" pitchFamily="34" charset="0"/>
              <a:buChar char="•"/>
              <a:defRPr/>
            </a:pPr>
            <a:r>
              <a:rPr lang="en-CA" dirty="0" smtClean="0"/>
              <a:t>Manitoba Education Training, and Youth</a:t>
            </a:r>
          </a:p>
          <a:p>
            <a:pPr eaLnBrk="1" fontAlgn="auto" hangingPunct="1">
              <a:spcAft>
                <a:spcPts val="0"/>
              </a:spcAft>
              <a:buFont typeface="Arial" pitchFamily="34" charset="0"/>
              <a:buChar char="•"/>
              <a:defRPr/>
            </a:pPr>
            <a:r>
              <a:rPr lang="en-CA" dirty="0" smtClean="0"/>
              <a:t>Manitoba Education and Youth</a:t>
            </a:r>
          </a:p>
          <a:p>
            <a:pPr eaLnBrk="1" fontAlgn="auto" hangingPunct="1">
              <a:spcAft>
                <a:spcPts val="0"/>
              </a:spcAft>
              <a:buFont typeface="Arial" pitchFamily="34" charset="0"/>
              <a:buChar char="•"/>
              <a:defRPr/>
            </a:pPr>
            <a:r>
              <a:rPr lang="en-CA" dirty="0" smtClean="0"/>
              <a:t>Manitoba Education, Citizenship and Youth:</a:t>
            </a:r>
          </a:p>
          <a:p>
            <a:pPr eaLnBrk="1" fontAlgn="auto" hangingPunct="1">
              <a:spcAft>
                <a:spcPts val="0"/>
              </a:spcAft>
              <a:buFont typeface="Arial" pitchFamily="34" charset="0"/>
              <a:buNone/>
              <a:defRPr/>
            </a:pPr>
            <a:r>
              <a:rPr lang="en-US" dirty="0" smtClean="0"/>
              <a:t>     www.edu.gov.mb.ca/ks4/cur/multilevel/index.html</a:t>
            </a:r>
            <a:endParaRPr lang="en-CA" dirty="0" smtClean="0"/>
          </a:p>
          <a:p>
            <a:pPr eaLnBrk="1" fontAlgn="auto" hangingPunct="1">
              <a:spcAft>
                <a:spcPts val="0"/>
              </a:spcAft>
              <a:buFont typeface="Arial" pitchFamily="34" charset="0"/>
              <a:buChar char="•"/>
              <a:defRPr/>
            </a:pPr>
            <a:endParaRPr lang="en-CA" dirty="0">
              <a:solidFill>
                <a:schemeClr val="tx2"/>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rtlCol="0">
            <a:normAutofit fontScale="90000"/>
          </a:bodyPr>
          <a:lstStyle/>
          <a:p>
            <a:pPr algn="l" eaLnBrk="1" fontAlgn="auto" hangingPunct="1">
              <a:spcAft>
                <a:spcPts val="0"/>
              </a:spcAft>
              <a:defRPr/>
            </a:pPr>
            <a:r>
              <a:rPr lang="en-GB" sz="2800" b="1" dirty="0" smtClean="0"/>
              <a:t>GOAL: </a:t>
            </a:r>
            <a:r>
              <a:rPr lang="en-GB" sz="2800" dirty="0" smtClean="0"/>
              <a:t>Support educators in the implementation of </a:t>
            </a:r>
            <a:r>
              <a:rPr lang="en-GB" sz="2800" i="1" dirty="0" smtClean="0"/>
              <a:t>Independent Together: Supporting the Multilevel Learning Community, 2003 </a:t>
            </a:r>
            <a:r>
              <a:rPr lang="en-GB" sz="2800" dirty="0" smtClean="0"/>
              <a:t>in Manitoba classrooms.</a:t>
            </a:r>
            <a:r>
              <a:rPr lang="en-US" sz="4000" dirty="0" smtClean="0"/>
              <a:t> </a:t>
            </a:r>
          </a:p>
        </p:txBody>
      </p:sp>
      <p:sp>
        <p:nvSpPr>
          <p:cNvPr id="8195" name="Rectangle 3"/>
          <p:cNvSpPr>
            <a:spLocks noGrp="1" noChangeArrowheads="1"/>
          </p:cNvSpPr>
          <p:nvPr>
            <p:ph idx="1"/>
          </p:nvPr>
        </p:nvSpPr>
        <p:spPr>
          <a:xfrm>
            <a:off x="533400" y="1981200"/>
            <a:ext cx="8229600" cy="4525963"/>
          </a:xfrm>
        </p:spPr>
        <p:txBody>
          <a:bodyPr rtlCol="0">
            <a:normAutofit fontScale="77500" lnSpcReduction="20000"/>
          </a:bodyPr>
          <a:lstStyle/>
          <a:p>
            <a:pPr marL="609600" indent="-609600" eaLnBrk="1" fontAlgn="auto" hangingPunct="1">
              <a:lnSpc>
                <a:spcPct val="90000"/>
              </a:lnSpc>
              <a:spcAft>
                <a:spcPts val="0"/>
              </a:spcAft>
              <a:buFontTx/>
              <a:buNone/>
              <a:defRPr/>
            </a:pPr>
            <a:r>
              <a:rPr lang="en-GB" b="1" dirty="0" smtClean="0"/>
              <a:t>OUTCOMES: </a:t>
            </a:r>
          </a:p>
          <a:p>
            <a:pPr eaLnBrk="1" fontAlgn="auto" hangingPunct="1">
              <a:spcAft>
                <a:spcPts val="0"/>
              </a:spcAft>
              <a:buFont typeface="Arial" pitchFamily="34" charset="0"/>
              <a:buChar char="•"/>
              <a:defRPr/>
            </a:pPr>
            <a:r>
              <a:rPr lang="en-CA" dirty="0"/>
              <a:t>Participate in a guided inquiry process through experiencing the tools and </a:t>
            </a:r>
            <a:r>
              <a:rPr lang="en-CA" dirty="0" smtClean="0"/>
              <a:t>strategies suggested </a:t>
            </a:r>
            <a:r>
              <a:rPr lang="en-CA" dirty="0"/>
              <a:t>in the support document, IT.</a:t>
            </a:r>
          </a:p>
          <a:p>
            <a:pPr eaLnBrk="1" fontAlgn="auto" hangingPunct="1">
              <a:spcAft>
                <a:spcPts val="0"/>
              </a:spcAft>
              <a:buFont typeface="Arial" pitchFamily="34" charset="0"/>
              <a:buNone/>
              <a:defRPr/>
            </a:pPr>
            <a:r>
              <a:rPr lang="en-CA" dirty="0"/>
              <a:t> </a:t>
            </a:r>
          </a:p>
          <a:p>
            <a:pPr eaLnBrk="1" fontAlgn="auto" hangingPunct="1">
              <a:spcAft>
                <a:spcPts val="0"/>
              </a:spcAft>
              <a:buFont typeface="Arial" pitchFamily="34" charset="0"/>
              <a:buChar char="•"/>
              <a:defRPr/>
            </a:pPr>
            <a:r>
              <a:rPr lang="en-CA" dirty="0"/>
              <a:t>Develop </a:t>
            </a:r>
            <a:r>
              <a:rPr lang="en-CA" dirty="0" smtClean="0"/>
              <a:t>a deepening  </a:t>
            </a:r>
            <a:r>
              <a:rPr lang="en-CA" dirty="0"/>
              <a:t>understanding of the philosophy underpinning best practices in the multilevel /</a:t>
            </a:r>
            <a:r>
              <a:rPr lang="en-CA" dirty="0" err="1"/>
              <a:t>multiage</a:t>
            </a:r>
            <a:r>
              <a:rPr lang="en-CA" dirty="0"/>
              <a:t> classroom.</a:t>
            </a:r>
          </a:p>
          <a:p>
            <a:pPr eaLnBrk="1" fontAlgn="auto" hangingPunct="1">
              <a:spcAft>
                <a:spcPts val="0"/>
              </a:spcAft>
              <a:buFont typeface="Arial" pitchFamily="34" charset="0"/>
              <a:buNone/>
              <a:defRPr/>
            </a:pPr>
            <a:r>
              <a:rPr lang="en-CA" dirty="0"/>
              <a:t> </a:t>
            </a:r>
          </a:p>
          <a:p>
            <a:pPr eaLnBrk="1" fontAlgn="auto" hangingPunct="1">
              <a:spcAft>
                <a:spcPts val="0"/>
              </a:spcAft>
              <a:buFont typeface="Arial" pitchFamily="34" charset="0"/>
              <a:buChar char="•"/>
              <a:defRPr/>
            </a:pPr>
            <a:r>
              <a:rPr lang="en-CA" dirty="0"/>
              <a:t>Reflect on learning and teaching in your multilevel /</a:t>
            </a:r>
            <a:r>
              <a:rPr lang="en-CA" dirty="0" err="1"/>
              <a:t>multiage</a:t>
            </a:r>
            <a:r>
              <a:rPr lang="en-CA" dirty="0"/>
              <a:t> learning community to determine needs and/or next step(s) for quality practice in ML classrooms</a:t>
            </a:r>
            <a:r>
              <a:rPr lang="en-GB" dirty="0" smtClean="0"/>
              <a:t>.</a:t>
            </a:r>
            <a:r>
              <a:rPr lang="en-US" dirty="0" smtClean="0"/>
              <a:t> </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7" name="Object 1"/>
          <p:cNvGraphicFramePr>
            <a:graphicFrameLocks noChangeAspect="1"/>
          </p:cNvGraphicFramePr>
          <p:nvPr/>
        </p:nvGraphicFramePr>
        <p:xfrm>
          <a:off x="73025" y="0"/>
          <a:ext cx="9070975" cy="6858000"/>
        </p:xfrm>
        <a:graphic>
          <a:graphicData uri="http://schemas.openxmlformats.org/presentationml/2006/ole">
            <p:oleObj spid="_x0000_s177154" name="Document" r:id="rId4" imgW="8380692" imgH="6972863" progId="Word.Document.12">
              <p:embed/>
            </p:oleObj>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ChangeArrowheads="1"/>
          </p:cNvSpPr>
          <p:nvPr>
            <p:ph type="title"/>
          </p:nvPr>
        </p:nvSpPr>
        <p:spPr>
          <a:xfrm>
            <a:off x="457200" y="-152400"/>
            <a:ext cx="8229600" cy="1143000"/>
          </a:xfrm>
        </p:spPr>
        <p:txBody>
          <a:bodyPr/>
          <a:lstStyle/>
          <a:p>
            <a:pPr eaLnBrk="1" hangingPunct="1">
              <a:buFont typeface="Wingdings" pitchFamily="2" charset="2"/>
              <a:buNone/>
            </a:pPr>
            <a:r>
              <a:rPr lang="en-US" b="1" smtClean="0">
                <a:cs typeface="Times New Roman" pitchFamily="18" charset="0"/>
              </a:rPr>
              <a:t>Background</a:t>
            </a:r>
          </a:p>
        </p:txBody>
      </p:sp>
      <p:graphicFrame>
        <p:nvGraphicFramePr>
          <p:cNvPr id="6" name="Content Placeholder 5"/>
          <p:cNvGraphicFramePr>
            <a:graphicFrameLocks noGrp="1"/>
          </p:cNvGraphicFramePr>
          <p:nvPr>
            <p:ph idx="1"/>
          </p:nvPr>
        </p:nvGraphicFramePr>
        <p:xfrm>
          <a:off x="228600" y="742950"/>
          <a:ext cx="8686800" cy="6115455"/>
        </p:xfrm>
        <a:graphic>
          <a:graphicData uri="http://schemas.openxmlformats.org/drawingml/2006/table">
            <a:tbl>
              <a:tblPr firstRow="1" bandRow="1">
                <a:tableStyleId>{5C22544A-7EE6-4342-B048-85BDC9FD1C3A}</a:tableStyleId>
              </a:tblPr>
              <a:tblGrid>
                <a:gridCol w="2171700"/>
                <a:gridCol w="2171700"/>
                <a:gridCol w="2171700"/>
                <a:gridCol w="2171700"/>
              </a:tblGrid>
              <a:tr h="1086255">
                <a:tc>
                  <a:txBody>
                    <a:bodyPr/>
                    <a:lstStyle/>
                    <a:p>
                      <a:r>
                        <a:rPr lang="en-CA" dirty="0" smtClean="0"/>
                        <a:t>Survey, May 2000</a:t>
                      </a:r>
                      <a:endParaRPr lang="en-CA" dirty="0"/>
                    </a:p>
                  </a:txBody>
                  <a:tcPr/>
                </a:tc>
                <a:tc>
                  <a:txBody>
                    <a:bodyPr/>
                    <a:lstStyle/>
                    <a:p>
                      <a:r>
                        <a:rPr lang="en-CA" dirty="0" smtClean="0"/>
                        <a:t>Release of </a:t>
                      </a:r>
                      <a:r>
                        <a:rPr lang="en-CA" i="1" dirty="0" smtClean="0"/>
                        <a:t>IT</a:t>
                      </a:r>
                      <a:r>
                        <a:rPr lang="en-CA" dirty="0" smtClean="0"/>
                        <a:t>-</a:t>
                      </a:r>
                      <a:r>
                        <a:rPr lang="en-CA" baseline="0" dirty="0" smtClean="0"/>
                        <a:t> YAG, 2003-2005</a:t>
                      </a:r>
                      <a:endParaRPr lang="en-CA" dirty="0"/>
                    </a:p>
                  </a:txBody>
                  <a:tcPr/>
                </a:tc>
                <a:tc>
                  <a:txBody>
                    <a:bodyPr/>
                    <a:lstStyle/>
                    <a:p>
                      <a:r>
                        <a:rPr lang="en-CA" dirty="0" smtClean="0"/>
                        <a:t>BU</a:t>
                      </a:r>
                      <a:r>
                        <a:rPr lang="en-CA" baseline="0" dirty="0" smtClean="0"/>
                        <a:t> Collaborative Summer Institutes</a:t>
                      </a:r>
                    </a:p>
                    <a:p>
                      <a:r>
                        <a:rPr lang="en-CA" baseline="0" dirty="0" smtClean="0"/>
                        <a:t>2004 to present</a:t>
                      </a:r>
                      <a:endParaRPr lang="en-CA" dirty="0"/>
                    </a:p>
                  </a:txBody>
                  <a:tcPr/>
                </a:tc>
                <a:tc>
                  <a:txBody>
                    <a:bodyPr/>
                    <a:lstStyle/>
                    <a:p>
                      <a:r>
                        <a:rPr lang="en-CA" dirty="0" smtClean="0"/>
                        <a:t>MECY Focus Project 2009</a:t>
                      </a:r>
                      <a:endParaRPr lang="en-CA" dirty="0"/>
                    </a:p>
                  </a:txBody>
                  <a:tcPr/>
                </a:tc>
              </a:tr>
              <a:tr h="4019145">
                <a:tc>
                  <a:txBody>
                    <a:bodyPr/>
                    <a:lstStyle/>
                    <a:p>
                      <a:pPr lvl="0" eaLnBrk="1" hangingPunct="1">
                        <a:buFont typeface="Wingdings" pitchFamily="2" charset="2"/>
                        <a:buChar char="§"/>
                      </a:pPr>
                      <a:r>
                        <a:rPr lang="en-US" sz="2000" dirty="0" smtClean="0">
                          <a:cs typeface="Times New Roman" pitchFamily="18" charset="0"/>
                        </a:rPr>
                        <a:t> New curricula</a:t>
                      </a:r>
                    </a:p>
                    <a:p>
                      <a:pPr lvl="0" eaLnBrk="1" hangingPunct="1">
                        <a:buFont typeface="Wingdings" pitchFamily="2" charset="2"/>
                        <a:buChar char="§"/>
                      </a:pPr>
                      <a:endParaRPr lang="en-US" sz="2000" dirty="0" smtClean="0">
                        <a:cs typeface="Times New Roman" pitchFamily="18" charset="0"/>
                      </a:endParaRPr>
                    </a:p>
                    <a:p>
                      <a:pPr lvl="0" eaLnBrk="1" hangingPunct="1">
                        <a:buFont typeface="Wingdings" pitchFamily="2" charset="2"/>
                        <a:buChar char="§"/>
                      </a:pPr>
                      <a:r>
                        <a:rPr lang="en-US" sz="2000" dirty="0" smtClean="0">
                          <a:cs typeface="Times New Roman" pitchFamily="18" charset="0"/>
                        </a:rPr>
                        <a:t>  Multiple learning</a:t>
                      </a:r>
                      <a:r>
                        <a:rPr lang="en-US" sz="2000" baseline="0" dirty="0" smtClean="0">
                          <a:cs typeface="Times New Roman" pitchFamily="18" charset="0"/>
                        </a:rPr>
                        <a:t> o</a:t>
                      </a:r>
                      <a:r>
                        <a:rPr lang="en-US" sz="2000" dirty="0" smtClean="0">
                          <a:cs typeface="Times New Roman" pitchFamily="18" charset="0"/>
                        </a:rPr>
                        <a:t>utcomes</a:t>
                      </a:r>
                    </a:p>
                    <a:p>
                      <a:pPr lvl="0" eaLnBrk="1" hangingPunct="1">
                        <a:buFont typeface="Wingdings" pitchFamily="2" charset="2"/>
                        <a:buChar char="§"/>
                      </a:pPr>
                      <a:endParaRPr lang="en-US" sz="2000" dirty="0" smtClean="0">
                        <a:cs typeface="Times New Roman" pitchFamily="18" charset="0"/>
                      </a:endParaRPr>
                    </a:p>
                    <a:p>
                      <a:pPr lvl="0" eaLnBrk="1" hangingPunct="1">
                        <a:buFont typeface="Wingdings" pitchFamily="2" charset="2"/>
                        <a:buChar char="§"/>
                      </a:pPr>
                      <a:r>
                        <a:rPr lang="en-US" sz="2000" dirty="0" smtClean="0">
                          <a:cs typeface="Times New Roman" pitchFamily="18" charset="0"/>
                        </a:rPr>
                        <a:t>  Time</a:t>
                      </a:r>
                    </a:p>
                    <a:p>
                      <a:pPr lvl="0" eaLnBrk="1" hangingPunct="1">
                        <a:buFont typeface="Wingdings" pitchFamily="2" charset="2"/>
                        <a:buChar char="§"/>
                      </a:pPr>
                      <a:endParaRPr lang="en-US" sz="2000" dirty="0" smtClean="0">
                        <a:cs typeface="Times New Roman" pitchFamily="18" charset="0"/>
                      </a:endParaRPr>
                    </a:p>
                    <a:p>
                      <a:pPr lvl="0" eaLnBrk="1" hangingPunct="1">
                        <a:buFont typeface="Wingdings" pitchFamily="2" charset="2"/>
                        <a:buChar char="§"/>
                      </a:pPr>
                      <a:r>
                        <a:rPr lang="en-US" sz="2000" dirty="0" smtClean="0">
                          <a:cs typeface="Times New Roman" pitchFamily="18" charset="0"/>
                        </a:rPr>
                        <a:t>  Professional </a:t>
                      </a:r>
                    </a:p>
                    <a:p>
                      <a:pPr lvl="0" eaLnBrk="1" hangingPunct="1">
                        <a:buFont typeface="Wingdings" pitchFamily="2" charset="2"/>
                        <a:buNone/>
                      </a:pPr>
                      <a:r>
                        <a:rPr lang="en-US" sz="2000" dirty="0" smtClean="0">
                          <a:cs typeface="Times New Roman" pitchFamily="18" charset="0"/>
                        </a:rPr>
                        <a:t>Learning</a:t>
                      </a:r>
                    </a:p>
                    <a:p>
                      <a:pPr lvl="0" eaLnBrk="1" hangingPunct="1">
                        <a:buFont typeface="Wingdings" pitchFamily="2" charset="2"/>
                        <a:buNone/>
                      </a:pPr>
                      <a:endParaRPr lang="en-US" sz="2000" dirty="0" smtClean="0">
                        <a:cs typeface="Times New Roman" pitchFamily="18" charset="0"/>
                      </a:endParaRPr>
                    </a:p>
                    <a:p>
                      <a:pPr lvl="0" eaLnBrk="1" hangingPunct="1">
                        <a:buFont typeface="Wingdings" pitchFamily="2" charset="2"/>
                        <a:buChar char="§"/>
                      </a:pPr>
                      <a:r>
                        <a:rPr lang="en-US" sz="2000" dirty="0" smtClean="0">
                          <a:cs typeface="Times New Roman" pitchFamily="18" charset="0"/>
                        </a:rPr>
                        <a:t>  Support &amp; resources</a:t>
                      </a:r>
                    </a:p>
                    <a:p>
                      <a:pPr lvl="0" eaLnBrk="1" hangingPunct="1">
                        <a:buFont typeface="Wingdings" pitchFamily="2" charset="2"/>
                        <a:buChar char="§"/>
                      </a:pPr>
                      <a:endParaRPr lang="en-US" sz="2000" dirty="0" smtClean="0">
                        <a:cs typeface="Times New Roman" pitchFamily="18" charset="0"/>
                      </a:endParaRPr>
                    </a:p>
                    <a:p>
                      <a:pPr lvl="0" eaLnBrk="1" hangingPunct="1">
                        <a:buFont typeface="Wingdings" pitchFamily="2" charset="2"/>
                        <a:buChar char="§"/>
                      </a:pPr>
                      <a:r>
                        <a:rPr lang="en-US" sz="2000" dirty="0" smtClean="0">
                          <a:cs typeface="Times New Roman" pitchFamily="18" charset="0"/>
                        </a:rPr>
                        <a:t>Accountability</a:t>
                      </a:r>
                      <a:endParaRPr lang="en-CA" sz="2000" dirty="0"/>
                    </a:p>
                  </a:txBody>
                  <a:tcPr/>
                </a:tc>
                <a:tc>
                  <a:txBody>
                    <a:bodyPr/>
                    <a:lstStyle/>
                    <a:p>
                      <a:pPr>
                        <a:buFont typeface="Wingdings" pitchFamily="2" charset="2"/>
                        <a:buChar char="§"/>
                      </a:pPr>
                      <a:r>
                        <a:rPr lang="en-CA" sz="1800" dirty="0" smtClean="0"/>
                        <a:t> Development team:</a:t>
                      </a:r>
                      <a:r>
                        <a:rPr lang="en-CA" sz="1800" baseline="0" dirty="0" smtClean="0"/>
                        <a:t> Northern </a:t>
                      </a:r>
                      <a:r>
                        <a:rPr lang="en-CA" sz="1800" dirty="0" smtClean="0"/>
                        <a:t>urban,</a:t>
                      </a:r>
                      <a:r>
                        <a:rPr lang="en-CA" sz="1800" baseline="0" dirty="0" smtClean="0"/>
                        <a:t> rural, </a:t>
                      </a:r>
                      <a:r>
                        <a:rPr lang="en-CA" sz="1800" baseline="0" dirty="0" err="1" smtClean="0"/>
                        <a:t>Hutterian</a:t>
                      </a:r>
                      <a:r>
                        <a:rPr lang="en-CA" sz="1800" baseline="0" dirty="0" smtClean="0"/>
                        <a:t> , French immersion...</a:t>
                      </a:r>
                    </a:p>
                    <a:p>
                      <a:pPr>
                        <a:buFont typeface="Wingdings" pitchFamily="2" charset="2"/>
                        <a:buChar char="§"/>
                      </a:pPr>
                      <a:r>
                        <a:rPr lang="en-CA" sz="1800" baseline="0" dirty="0" smtClean="0"/>
                        <a:t>Release of </a:t>
                      </a:r>
                      <a:r>
                        <a:rPr lang="en-CA" sz="1800" i="1" baseline="0" dirty="0" smtClean="0"/>
                        <a:t>Independent Together: Supporting the Multilevel Learning Community</a:t>
                      </a:r>
                      <a:r>
                        <a:rPr lang="en-CA" sz="1800" baseline="0" dirty="0" smtClean="0"/>
                        <a:t>, (</a:t>
                      </a:r>
                      <a:r>
                        <a:rPr lang="en-CA" sz="1800" i="1" baseline="0" dirty="0" smtClean="0"/>
                        <a:t>IT</a:t>
                      </a:r>
                      <a:r>
                        <a:rPr lang="en-CA" sz="1800" baseline="0" dirty="0" smtClean="0"/>
                        <a:t>) 2003</a:t>
                      </a:r>
                      <a:endParaRPr lang="en-CA" sz="1800" dirty="0" smtClean="0"/>
                    </a:p>
                    <a:p>
                      <a:pPr>
                        <a:buFont typeface="Wingdings" pitchFamily="2" charset="2"/>
                        <a:buChar char="§"/>
                      </a:pPr>
                      <a:r>
                        <a:rPr lang="en-CA" sz="1800" dirty="0" smtClean="0"/>
                        <a:t>Half day workshops for administrators</a:t>
                      </a:r>
                    </a:p>
                    <a:p>
                      <a:pPr>
                        <a:buFont typeface="Wingdings" pitchFamily="2" charset="2"/>
                        <a:buChar char="§"/>
                      </a:pPr>
                      <a:r>
                        <a:rPr lang="en-CA" sz="1800" dirty="0" smtClean="0"/>
                        <a:t>Full day workshops</a:t>
                      </a:r>
                      <a:r>
                        <a:rPr lang="en-CA" sz="1800" baseline="0" dirty="0" smtClean="0"/>
                        <a:t> for educators</a:t>
                      </a:r>
                      <a:endParaRPr lang="en-CA" sz="1800" dirty="0"/>
                    </a:p>
                  </a:txBody>
                  <a:tcPr/>
                </a:tc>
                <a:tc>
                  <a:txBody>
                    <a:bodyPr/>
                    <a:lstStyle/>
                    <a:p>
                      <a:pPr>
                        <a:buFont typeface="Wingdings" pitchFamily="2" charset="2"/>
                        <a:buChar char="§"/>
                      </a:pPr>
                      <a:r>
                        <a:rPr lang="en-CA" sz="2400" dirty="0" smtClean="0"/>
                        <a:t> PL</a:t>
                      </a:r>
                      <a:r>
                        <a:rPr lang="en-CA" sz="2400" baseline="0" dirty="0" smtClean="0"/>
                        <a:t> / Admin or Special Ed certification, Manitoba Education</a:t>
                      </a:r>
                    </a:p>
                    <a:p>
                      <a:pPr>
                        <a:buFont typeface="Wingdings" pitchFamily="2" charset="2"/>
                        <a:buChar char="§"/>
                      </a:pPr>
                      <a:endParaRPr lang="en-CA" sz="2400" baseline="0" dirty="0" smtClean="0"/>
                    </a:p>
                    <a:p>
                      <a:pPr>
                        <a:buFont typeface="Wingdings" pitchFamily="2" charset="2"/>
                        <a:buChar char="§"/>
                      </a:pPr>
                      <a:r>
                        <a:rPr lang="en-CA" sz="2400" baseline="0" dirty="0" smtClean="0"/>
                        <a:t>Graduate credit</a:t>
                      </a:r>
                    </a:p>
                    <a:p>
                      <a:pPr>
                        <a:buFont typeface="Wingdings" pitchFamily="2" charset="2"/>
                        <a:buChar char="§"/>
                      </a:pPr>
                      <a:endParaRPr lang="en-CA" sz="2400" baseline="0" dirty="0" smtClean="0"/>
                    </a:p>
                    <a:p>
                      <a:pPr>
                        <a:buFont typeface="Wingdings" pitchFamily="2" charset="2"/>
                        <a:buChar char="§"/>
                      </a:pPr>
                      <a:r>
                        <a:rPr lang="en-CA" sz="2400" baseline="0" dirty="0" smtClean="0"/>
                        <a:t> Required undergraduate course </a:t>
                      </a:r>
                      <a:endParaRPr lang="en-CA" sz="2400" dirty="0"/>
                    </a:p>
                  </a:txBody>
                  <a:tcPr/>
                </a:tc>
                <a:tc>
                  <a:txBody>
                    <a:bodyPr/>
                    <a:lstStyle/>
                    <a:p>
                      <a:pPr>
                        <a:buFont typeface="Wingdings" pitchFamily="2" charset="2"/>
                        <a:buChar char="§"/>
                      </a:pPr>
                      <a:r>
                        <a:rPr lang="en-CA" sz="2000" baseline="0" dirty="0" smtClean="0"/>
                        <a:t> T</a:t>
                      </a:r>
                      <a:r>
                        <a:rPr lang="en-CA" sz="2000" dirty="0" smtClean="0"/>
                        <a:t>eam:</a:t>
                      </a:r>
                      <a:r>
                        <a:rPr lang="en-CA" sz="2000" baseline="0" dirty="0" smtClean="0"/>
                        <a:t> Northern </a:t>
                      </a:r>
                      <a:r>
                        <a:rPr lang="en-CA" sz="2000" dirty="0" smtClean="0"/>
                        <a:t>urban,</a:t>
                      </a:r>
                      <a:r>
                        <a:rPr lang="en-CA" sz="2000" baseline="0" dirty="0" smtClean="0"/>
                        <a:t> rural, </a:t>
                      </a:r>
                      <a:r>
                        <a:rPr lang="en-CA" sz="2000" baseline="0" dirty="0" err="1" smtClean="0"/>
                        <a:t>Hutterian</a:t>
                      </a:r>
                      <a:r>
                        <a:rPr lang="en-CA" sz="2000" baseline="0" dirty="0" smtClean="0"/>
                        <a:t> , French immersion, university researcher...</a:t>
                      </a:r>
                    </a:p>
                    <a:p>
                      <a:pPr>
                        <a:buFont typeface="Wingdings" pitchFamily="2" charset="2"/>
                        <a:buNone/>
                      </a:pPr>
                      <a:endParaRPr lang="en-CA" sz="2000" dirty="0" smtClean="0"/>
                    </a:p>
                    <a:p>
                      <a:pPr>
                        <a:buFont typeface="Wingdings" pitchFamily="2" charset="2"/>
                        <a:buChar char="§"/>
                      </a:pPr>
                      <a:r>
                        <a:rPr lang="en-CA" sz="2000" b="1" dirty="0" smtClean="0"/>
                        <a:t>Number</a:t>
                      </a:r>
                      <a:r>
                        <a:rPr lang="en-CA" sz="2000" b="1" baseline="0" dirty="0" smtClean="0"/>
                        <a:t> 1 identified need: </a:t>
                      </a:r>
                    </a:p>
                    <a:p>
                      <a:pPr>
                        <a:buFont typeface="Wingdings" pitchFamily="2" charset="2"/>
                        <a:buNone/>
                      </a:pPr>
                      <a:r>
                        <a:rPr lang="en-CA" sz="2000" baseline="0" dirty="0" smtClean="0"/>
                        <a:t>“</a:t>
                      </a:r>
                      <a:r>
                        <a:rPr lang="en-CA" sz="2000" i="1" baseline="0" dirty="0" smtClean="0"/>
                        <a:t>the </a:t>
                      </a:r>
                      <a:r>
                        <a:rPr lang="en-CA" sz="2000" i="1" dirty="0" smtClean="0"/>
                        <a:t>ML</a:t>
                      </a:r>
                      <a:r>
                        <a:rPr lang="en-CA" sz="2000" i="1" baseline="0" dirty="0" smtClean="0"/>
                        <a:t> philosophy and pedagogy (IT)... needs to be understood and implemented</a:t>
                      </a:r>
                      <a:r>
                        <a:rPr lang="en-CA" sz="1600" baseline="0" dirty="0" smtClean="0"/>
                        <a:t>”...</a:t>
                      </a:r>
                    </a:p>
                    <a:p>
                      <a:pPr>
                        <a:buFont typeface="Wingdings" pitchFamily="2" charset="2"/>
                        <a:buNone/>
                      </a:pPr>
                      <a:endParaRPr lang="en-CA" sz="2400" dirty="0"/>
                    </a:p>
                  </a:txBody>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ctrTitle"/>
          </p:nvPr>
        </p:nvSpPr>
        <p:spPr>
          <a:xfrm>
            <a:off x="838200" y="533400"/>
            <a:ext cx="7772400" cy="1927225"/>
          </a:xfrm>
        </p:spPr>
        <p:txBody>
          <a:bodyPr/>
          <a:lstStyle/>
          <a:p>
            <a:pPr eaLnBrk="1" hangingPunct="1"/>
            <a:r>
              <a:rPr lang="en-CA" sz="3600" b="1" dirty="0" smtClean="0"/>
              <a:t>Manitoba Education </a:t>
            </a:r>
            <a:br>
              <a:rPr lang="en-CA" sz="3600" b="1" dirty="0" smtClean="0"/>
            </a:br>
            <a:r>
              <a:rPr lang="en-CA" sz="3600" b="1" dirty="0" smtClean="0"/>
              <a:t>Multilevel Responsive Workshops 2010</a:t>
            </a:r>
          </a:p>
        </p:txBody>
      </p:sp>
      <p:sp>
        <p:nvSpPr>
          <p:cNvPr id="16386" name="Subtitle 2"/>
          <p:cNvSpPr>
            <a:spLocks noGrp="1"/>
          </p:cNvSpPr>
          <p:nvPr>
            <p:ph type="subTitle" idx="1"/>
          </p:nvPr>
        </p:nvSpPr>
        <p:spPr>
          <a:xfrm>
            <a:off x="1371600" y="2133600"/>
            <a:ext cx="6400800" cy="2438400"/>
          </a:xfrm>
        </p:spPr>
        <p:txBody>
          <a:bodyPr/>
          <a:lstStyle/>
          <a:p>
            <a:pPr eaLnBrk="1" hangingPunct="1"/>
            <a:r>
              <a:rPr lang="en-CA" dirty="0" smtClean="0">
                <a:solidFill>
                  <a:schemeClr val="tx1"/>
                </a:solidFill>
              </a:rPr>
              <a:t>Reflecting on current practice and a multilevel philosophy in Manitoba schools to meet the needs of your multilevel learning community.</a:t>
            </a:r>
          </a:p>
        </p:txBody>
      </p:sp>
      <p:sp>
        <p:nvSpPr>
          <p:cNvPr id="16387" name="TextBox 3"/>
          <p:cNvSpPr txBox="1">
            <a:spLocks noChangeArrowheads="1"/>
          </p:cNvSpPr>
          <p:nvPr/>
        </p:nvSpPr>
        <p:spPr bwMode="auto">
          <a:xfrm>
            <a:off x="1143000" y="4953000"/>
            <a:ext cx="6705600" cy="1616075"/>
          </a:xfrm>
          <a:prstGeom prst="rect">
            <a:avLst/>
          </a:prstGeom>
          <a:noFill/>
          <a:ln w="9525">
            <a:noFill/>
            <a:miter lim="800000"/>
            <a:headEnd/>
            <a:tailEnd/>
          </a:ln>
        </p:spPr>
        <p:txBody>
          <a:bodyPr>
            <a:spAutoFit/>
          </a:bodyPr>
          <a:lstStyle/>
          <a:p>
            <a:pPr>
              <a:spcBef>
                <a:spcPct val="50000"/>
              </a:spcBef>
            </a:pPr>
            <a:r>
              <a:rPr lang="en-CA" b="0"/>
              <a:t>    Facilitated by~</a:t>
            </a:r>
          </a:p>
          <a:p>
            <a:pPr lvl="1" algn="r">
              <a:spcBef>
                <a:spcPct val="50000"/>
              </a:spcBef>
            </a:pPr>
            <a:r>
              <a:rPr lang="en-CA" b="0"/>
              <a:t>Val Noseworthy, Consultant, Manitoba Education</a:t>
            </a:r>
          </a:p>
          <a:p>
            <a:pPr lvl="1" algn="r">
              <a:spcBef>
                <a:spcPct val="50000"/>
              </a:spcBef>
            </a:pPr>
            <a:r>
              <a:rPr lang="en-CA" b="0"/>
              <a:t>Rosalind Robb, Consultant, Manitoba Education</a:t>
            </a:r>
          </a:p>
          <a:p>
            <a:pPr lvl="1" algn="r">
              <a:spcBef>
                <a:spcPct val="50000"/>
              </a:spcBef>
            </a:pPr>
            <a:r>
              <a:rPr lang="en-CA" b="0"/>
              <a:t>Joan Bartley, Independent Consultant</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392362"/>
          </a:xfrm>
        </p:spPr>
        <p:txBody>
          <a:bodyPr rtlCol="0">
            <a:normAutofit fontScale="90000"/>
          </a:bodyPr>
          <a:lstStyle/>
          <a:p>
            <a:pPr algn="l" eaLnBrk="1" fontAlgn="auto" hangingPunct="1">
              <a:spcAft>
                <a:spcPts val="0"/>
              </a:spcAft>
              <a:defRPr/>
            </a:pPr>
            <a:r>
              <a:rPr lang="en-CA" sz="2400" dirty="0" smtClean="0"/>
              <a:t>Half-Day Orientation Workshop-</a:t>
            </a:r>
            <a:br>
              <a:rPr lang="en-CA" sz="2400" dirty="0" smtClean="0"/>
            </a:br>
            <a:r>
              <a:rPr lang="en-CA" sz="2400" dirty="0" smtClean="0"/>
              <a:t/>
            </a:r>
            <a:br>
              <a:rPr lang="en-CA" sz="2400" dirty="0" smtClean="0"/>
            </a:br>
            <a:r>
              <a:rPr lang="en-CA" sz="3100" b="1" dirty="0" smtClean="0"/>
              <a:t>GOAL: </a:t>
            </a:r>
            <a:r>
              <a:rPr lang="en-GB" sz="3100" dirty="0" smtClean="0"/>
              <a:t>Educators begin an on-going conversation in making meaning of the content in the support document </a:t>
            </a:r>
            <a:r>
              <a:rPr lang="en-GB" sz="3100" i="1" dirty="0" smtClean="0"/>
              <a:t>Independent Together: Supporting the Multilevel Learning Community</a:t>
            </a:r>
            <a:r>
              <a:rPr lang="en-GB" sz="3100" dirty="0" smtClean="0"/>
              <a:t>, 2003 (</a:t>
            </a:r>
            <a:r>
              <a:rPr lang="en-GB" sz="3100" i="1" dirty="0" smtClean="0"/>
              <a:t>IT</a:t>
            </a:r>
            <a:r>
              <a:rPr lang="en-GB" sz="3100" dirty="0" smtClean="0"/>
              <a:t>).</a:t>
            </a:r>
            <a:endParaRPr lang="en-CA" sz="3100" b="1" dirty="0"/>
          </a:p>
        </p:txBody>
      </p:sp>
      <p:sp>
        <p:nvSpPr>
          <p:cNvPr id="3" name="Content Placeholder 2"/>
          <p:cNvSpPr>
            <a:spLocks noGrp="1"/>
          </p:cNvSpPr>
          <p:nvPr>
            <p:ph idx="1"/>
          </p:nvPr>
        </p:nvSpPr>
        <p:spPr>
          <a:xfrm>
            <a:off x="533400" y="2743200"/>
            <a:ext cx="8229600" cy="3276600"/>
          </a:xfrm>
        </p:spPr>
        <p:txBody>
          <a:bodyPr rtlCol="0">
            <a:normAutofit fontScale="92500"/>
          </a:bodyPr>
          <a:lstStyle/>
          <a:p>
            <a:pPr eaLnBrk="1" fontAlgn="auto" hangingPunct="1">
              <a:spcAft>
                <a:spcPts val="0"/>
              </a:spcAft>
              <a:buFont typeface="Arial" pitchFamily="34" charset="0"/>
              <a:buNone/>
              <a:defRPr/>
            </a:pPr>
            <a:endParaRPr lang="en-CA" sz="2800" b="1" dirty="0" smtClean="0"/>
          </a:p>
          <a:p>
            <a:pPr eaLnBrk="1" fontAlgn="auto" hangingPunct="1">
              <a:spcAft>
                <a:spcPts val="0"/>
              </a:spcAft>
              <a:buFont typeface="Arial" pitchFamily="34" charset="0"/>
              <a:buNone/>
              <a:defRPr/>
            </a:pPr>
            <a:r>
              <a:rPr lang="en-CA" sz="2800" b="1" dirty="0" smtClean="0"/>
              <a:t>OUTCOMES:</a:t>
            </a:r>
          </a:p>
          <a:p>
            <a:pPr eaLnBrk="1" fontAlgn="auto" hangingPunct="1">
              <a:spcAft>
                <a:spcPts val="0"/>
              </a:spcAft>
              <a:buFont typeface="Arial" pitchFamily="34" charset="0"/>
              <a:buChar char="•"/>
              <a:defRPr/>
            </a:pPr>
            <a:r>
              <a:rPr lang="en-GB" sz="2800" dirty="0" smtClean="0"/>
              <a:t>Develop a deepening</a:t>
            </a:r>
            <a:r>
              <a:rPr lang="en-CA" sz="2800" dirty="0" smtClean="0"/>
              <a:t> </a:t>
            </a:r>
            <a:r>
              <a:rPr lang="en-GB" sz="2800" dirty="0" smtClean="0"/>
              <a:t>understanding of the philosophy underpinning best practices in the multilevel  classroom.</a:t>
            </a:r>
            <a:endParaRPr lang="en-CA" sz="2800" dirty="0" smtClean="0"/>
          </a:p>
          <a:p>
            <a:pPr eaLnBrk="1" fontAlgn="auto" hangingPunct="1">
              <a:spcAft>
                <a:spcPts val="0"/>
              </a:spcAft>
              <a:buFont typeface="Arial" pitchFamily="34" charset="0"/>
              <a:buChar char="•"/>
              <a:defRPr/>
            </a:pPr>
            <a:r>
              <a:rPr lang="en-GB" sz="2800" dirty="0" smtClean="0"/>
              <a:t> Reflect on learning and</a:t>
            </a:r>
            <a:r>
              <a:rPr lang="en-CA" sz="2800" dirty="0" smtClean="0"/>
              <a:t> </a:t>
            </a:r>
            <a:r>
              <a:rPr lang="en-GB" sz="2800" dirty="0" smtClean="0"/>
              <a:t>teaching in your multilevel learning community to determine needs and/or next step(s) for quality practice in ML classrooms.</a:t>
            </a:r>
            <a:endParaRPr lang="en-CA" sz="2800" b="1"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94" name="Picture 14" descr="C:\Documents and Settings\mecy\Local Settings\Temporary Internet Files\Content.IE5\60NUPQGX\MP900423140[1].jpg"/>
          <p:cNvPicPr>
            <a:picLocks noChangeAspect="1" noChangeArrowheads="1"/>
          </p:cNvPicPr>
          <p:nvPr/>
        </p:nvPicPr>
        <p:blipFill>
          <a:blip r:embed="rId3" cstate="print"/>
          <a:srcRect/>
          <a:stretch>
            <a:fillRect/>
          </a:stretch>
        </p:blipFill>
        <p:spPr bwMode="auto">
          <a:xfrm>
            <a:off x="0" y="-1"/>
            <a:ext cx="9144000" cy="10640291"/>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0226" name="Group 2"/>
          <p:cNvGrpSpPr>
            <a:grpSpLocks/>
          </p:cNvGrpSpPr>
          <p:nvPr/>
        </p:nvGrpSpPr>
        <p:grpSpPr bwMode="auto">
          <a:xfrm>
            <a:off x="152401" y="152400"/>
            <a:ext cx="8915399" cy="6553201"/>
            <a:chOff x="243" y="336"/>
            <a:chExt cx="15572" cy="11469"/>
          </a:xfrm>
        </p:grpSpPr>
        <p:sp>
          <p:nvSpPr>
            <p:cNvPr id="180227" name="WordArt 3"/>
            <p:cNvSpPr>
              <a:spLocks noChangeArrowheads="1" noChangeShapeType="1" noTextEdit="1"/>
            </p:cNvSpPr>
            <p:nvPr/>
          </p:nvSpPr>
          <p:spPr bwMode="auto">
            <a:xfrm rot="-1220733">
              <a:off x="10209" y="9415"/>
              <a:ext cx="3706" cy="1227"/>
            </a:xfrm>
            <a:prstGeom prst="rect">
              <a:avLst/>
            </a:prstGeom>
          </p:spPr>
          <p:txBody>
            <a:bodyPr wrap="none" fromWordArt="1">
              <a:prstTxWarp prst="textPlain">
                <a:avLst>
                  <a:gd name="adj" fmla="val 50000"/>
                </a:avLst>
              </a:prstTxWarp>
            </a:bodyPr>
            <a:lstStyle/>
            <a:p>
              <a:pPr algn="ctr" rtl="0"/>
              <a:r>
                <a:rPr lang="en-US" sz="3600" kern="10" spc="0" smtClean="0">
                  <a:ln w="9525">
                    <a:solidFill>
                      <a:srgbClr val="000000"/>
                    </a:solidFill>
                    <a:round/>
                    <a:headEnd/>
                    <a:tailEnd/>
                  </a:ln>
                  <a:solidFill>
                    <a:srgbClr val="FFFFFF"/>
                  </a:solidFill>
                  <a:effectLst/>
                  <a:latin typeface="Jokerman"/>
                </a:rPr>
                <a:t>learning community</a:t>
              </a:r>
              <a:endParaRPr lang="en-US" sz="3600" kern="10" spc="0">
                <a:ln w="9525">
                  <a:solidFill>
                    <a:srgbClr val="000000"/>
                  </a:solidFill>
                  <a:round/>
                  <a:headEnd/>
                  <a:tailEnd/>
                </a:ln>
                <a:solidFill>
                  <a:srgbClr val="FFFFFF"/>
                </a:solidFill>
                <a:effectLst/>
                <a:latin typeface="Jokerman"/>
              </a:endParaRPr>
            </a:p>
          </p:txBody>
        </p:sp>
        <p:sp>
          <p:nvSpPr>
            <p:cNvPr id="180228" name="WordArt 4"/>
            <p:cNvSpPr>
              <a:spLocks noChangeArrowheads="1" noChangeShapeType="1" noTextEdit="1"/>
            </p:cNvSpPr>
            <p:nvPr/>
          </p:nvSpPr>
          <p:spPr bwMode="auto">
            <a:xfrm rot="-498716">
              <a:off x="1558" y="7520"/>
              <a:ext cx="3277" cy="797"/>
            </a:xfrm>
            <a:prstGeom prst="rect">
              <a:avLst/>
            </a:prstGeom>
          </p:spPr>
          <p:txBody>
            <a:bodyPr wrap="none" fromWordArt="1">
              <a:prstTxWarp prst="textPlain">
                <a:avLst>
                  <a:gd name="adj" fmla="val 50000"/>
                </a:avLst>
              </a:prstTxWarp>
            </a:bodyPr>
            <a:lstStyle/>
            <a:p>
              <a:pPr algn="ctr" rtl="0"/>
              <a:r>
                <a:rPr lang="en-US" sz="3600" kern="10" spc="0" smtClean="0">
                  <a:ln w="9525">
                    <a:solidFill>
                      <a:srgbClr val="000000"/>
                    </a:solidFill>
                    <a:round/>
                    <a:headEnd/>
                    <a:tailEnd/>
                  </a:ln>
                  <a:solidFill>
                    <a:srgbClr val="FFFFFF"/>
                  </a:solidFill>
                  <a:effectLst/>
                  <a:latin typeface="Agency FB"/>
                </a:rPr>
                <a:t>independent learner</a:t>
              </a:r>
              <a:endParaRPr lang="en-US" sz="3600" kern="10" spc="0">
                <a:ln w="9525">
                  <a:solidFill>
                    <a:srgbClr val="000000"/>
                  </a:solidFill>
                  <a:round/>
                  <a:headEnd/>
                  <a:tailEnd/>
                </a:ln>
                <a:solidFill>
                  <a:srgbClr val="FFFFFF"/>
                </a:solidFill>
                <a:effectLst/>
                <a:latin typeface="Agency FB"/>
              </a:endParaRPr>
            </a:p>
          </p:txBody>
        </p:sp>
        <p:sp>
          <p:nvSpPr>
            <p:cNvPr id="180229" name="WordArt 5"/>
            <p:cNvSpPr>
              <a:spLocks noChangeArrowheads="1" noChangeShapeType="1" noTextEdit="1"/>
            </p:cNvSpPr>
            <p:nvPr/>
          </p:nvSpPr>
          <p:spPr bwMode="auto">
            <a:xfrm rot="1478426">
              <a:off x="243" y="10176"/>
              <a:ext cx="4139" cy="941"/>
            </a:xfrm>
            <a:prstGeom prst="rect">
              <a:avLst/>
            </a:prstGeom>
          </p:spPr>
          <p:txBody>
            <a:bodyPr wrap="none" fromWordArt="1">
              <a:prstTxWarp prst="textCanDown">
                <a:avLst>
                  <a:gd name="adj" fmla="val 33333"/>
                </a:avLst>
              </a:prstTxWarp>
            </a:bodyPr>
            <a:lstStyle/>
            <a:p>
              <a:pPr algn="ctr" rtl="0"/>
              <a:r>
                <a:rPr lang="en-US" sz="3600" kern="10" spc="0" smtClean="0">
                  <a:ln w="9525">
                    <a:solidFill>
                      <a:srgbClr val="000000"/>
                    </a:solidFill>
                    <a:round/>
                    <a:headEnd/>
                    <a:tailEnd/>
                  </a:ln>
                  <a:solidFill>
                    <a:srgbClr val="000000"/>
                  </a:solidFill>
                  <a:effectLst/>
                  <a:latin typeface="Teen Light"/>
                </a:rPr>
                <a:t>collaboration</a:t>
              </a:r>
              <a:endParaRPr lang="en-US" sz="3600" kern="10" spc="0">
                <a:ln w="9525">
                  <a:solidFill>
                    <a:srgbClr val="000000"/>
                  </a:solidFill>
                  <a:round/>
                  <a:headEnd/>
                  <a:tailEnd/>
                </a:ln>
                <a:solidFill>
                  <a:srgbClr val="000000"/>
                </a:solidFill>
                <a:effectLst/>
                <a:latin typeface="Teen Light"/>
              </a:endParaRPr>
            </a:p>
          </p:txBody>
        </p:sp>
        <p:sp>
          <p:nvSpPr>
            <p:cNvPr id="180230" name="WordArt 6"/>
            <p:cNvSpPr>
              <a:spLocks noChangeArrowheads="1" noChangeShapeType="1" noTextEdit="1"/>
            </p:cNvSpPr>
            <p:nvPr/>
          </p:nvSpPr>
          <p:spPr bwMode="auto">
            <a:xfrm>
              <a:off x="6735" y="336"/>
              <a:ext cx="2631" cy="1621"/>
            </a:xfrm>
            <a:prstGeom prst="rect">
              <a:avLst/>
            </a:prstGeom>
          </p:spPr>
          <p:txBody>
            <a:bodyPr wrap="none" fromWordArt="1">
              <a:prstTxWarp prst="textSlantUp">
                <a:avLst>
                  <a:gd name="adj" fmla="val 55556"/>
                </a:avLst>
              </a:prstTxWarp>
            </a:bodyPr>
            <a:lstStyle/>
            <a:p>
              <a:pPr algn="ctr" rtl="0"/>
              <a:r>
                <a:rPr lang="en-US" sz="3600" kern="10" spc="0" smtClean="0">
                  <a:ln w="9525">
                    <a:solidFill>
                      <a:srgbClr val="000000"/>
                    </a:solidFill>
                    <a:round/>
                    <a:headEnd/>
                    <a:tailEnd/>
                  </a:ln>
                  <a:solidFill>
                    <a:srgbClr val="000000"/>
                  </a:solidFill>
                  <a:effectLst/>
                  <a:latin typeface="Amienne"/>
                </a:rPr>
                <a:t>self-assessment</a:t>
              </a:r>
              <a:endParaRPr lang="en-US" sz="3600" kern="10" spc="0">
                <a:ln w="9525">
                  <a:solidFill>
                    <a:srgbClr val="000000"/>
                  </a:solidFill>
                  <a:round/>
                  <a:headEnd/>
                  <a:tailEnd/>
                </a:ln>
                <a:solidFill>
                  <a:srgbClr val="000000"/>
                </a:solidFill>
                <a:effectLst/>
                <a:latin typeface="Amienne"/>
              </a:endParaRPr>
            </a:p>
          </p:txBody>
        </p:sp>
        <p:sp>
          <p:nvSpPr>
            <p:cNvPr id="180231" name="WordArt 7"/>
            <p:cNvSpPr>
              <a:spLocks noChangeArrowheads="1" noChangeShapeType="1" noTextEdit="1"/>
            </p:cNvSpPr>
            <p:nvPr/>
          </p:nvSpPr>
          <p:spPr bwMode="auto">
            <a:xfrm rot="787635">
              <a:off x="9600" y="3375"/>
              <a:ext cx="5427" cy="1031"/>
            </a:xfrm>
            <a:prstGeom prst="rect">
              <a:avLst/>
            </a:prstGeom>
          </p:spPr>
          <p:txBody>
            <a:bodyPr wrap="none" fromWordArt="1">
              <a:prstTxWarp prst="textSlantUp">
                <a:avLst>
                  <a:gd name="adj" fmla="val 55556"/>
                </a:avLst>
              </a:prstTxWarp>
            </a:bodyPr>
            <a:lstStyle/>
            <a:p>
              <a:pPr algn="ctr" rtl="0"/>
              <a:r>
                <a:rPr lang="en-US" sz="3600" kern="10" spc="0" smtClean="0">
                  <a:ln w="9525">
                    <a:solidFill>
                      <a:srgbClr val="000000"/>
                    </a:solidFill>
                    <a:round/>
                    <a:headEnd/>
                    <a:tailEnd/>
                  </a:ln>
                  <a:solidFill>
                    <a:srgbClr val="000000"/>
                  </a:solidFill>
                  <a:effectLst/>
                  <a:latin typeface="Forte"/>
                </a:rPr>
                <a:t>student-centred classroom</a:t>
              </a:r>
              <a:endParaRPr lang="en-US" sz="3600" kern="10" spc="0">
                <a:ln w="9525">
                  <a:solidFill>
                    <a:srgbClr val="000000"/>
                  </a:solidFill>
                  <a:round/>
                  <a:headEnd/>
                  <a:tailEnd/>
                </a:ln>
                <a:solidFill>
                  <a:srgbClr val="000000"/>
                </a:solidFill>
                <a:effectLst/>
                <a:latin typeface="Forte"/>
              </a:endParaRPr>
            </a:p>
          </p:txBody>
        </p:sp>
        <p:sp>
          <p:nvSpPr>
            <p:cNvPr id="180232" name="WordArt 8"/>
            <p:cNvSpPr>
              <a:spLocks noChangeArrowheads="1" noChangeShapeType="1" noTextEdit="1"/>
            </p:cNvSpPr>
            <p:nvPr/>
          </p:nvSpPr>
          <p:spPr bwMode="auto">
            <a:xfrm>
              <a:off x="8443" y="7115"/>
              <a:ext cx="2937" cy="1202"/>
            </a:xfrm>
            <a:prstGeom prst="rect">
              <a:avLst/>
            </a:prstGeom>
          </p:spPr>
          <p:txBody>
            <a:bodyPr wrap="none" fromWordArt="1">
              <a:prstTxWarp prst="textDeflate">
                <a:avLst>
                  <a:gd name="adj" fmla="val 26227"/>
                </a:avLst>
              </a:prstTxWarp>
            </a:bodyPr>
            <a:lstStyle/>
            <a:p>
              <a:pPr algn="ctr" rtl="0"/>
              <a:r>
                <a:rPr lang="en-US" sz="3600" kern="10" spc="0" smtClean="0">
                  <a:ln w="9525">
                    <a:solidFill>
                      <a:srgbClr val="000000"/>
                    </a:solidFill>
                    <a:round/>
                    <a:headEnd/>
                    <a:tailEnd/>
                  </a:ln>
                  <a:solidFill>
                    <a:srgbClr val="000000"/>
                  </a:solidFill>
                  <a:effectLst/>
                  <a:latin typeface="Impact"/>
                </a:rPr>
                <a:t>reflection</a:t>
              </a:r>
              <a:endParaRPr lang="en-US" sz="3600" kern="10" spc="0">
                <a:ln w="9525">
                  <a:solidFill>
                    <a:srgbClr val="000000"/>
                  </a:solidFill>
                  <a:round/>
                  <a:headEnd/>
                  <a:tailEnd/>
                </a:ln>
                <a:solidFill>
                  <a:srgbClr val="000000"/>
                </a:solidFill>
                <a:effectLst/>
                <a:latin typeface="Impact"/>
              </a:endParaRPr>
            </a:p>
          </p:txBody>
        </p:sp>
        <p:sp>
          <p:nvSpPr>
            <p:cNvPr id="180233" name="WordArt 9"/>
            <p:cNvSpPr>
              <a:spLocks noChangeArrowheads="1" noChangeShapeType="1" noTextEdit="1"/>
            </p:cNvSpPr>
            <p:nvPr/>
          </p:nvSpPr>
          <p:spPr bwMode="auto">
            <a:xfrm rot="201114">
              <a:off x="10033" y="4663"/>
              <a:ext cx="5370" cy="522"/>
            </a:xfrm>
            <a:prstGeom prst="rect">
              <a:avLst/>
            </a:prstGeom>
          </p:spPr>
          <p:txBody>
            <a:bodyPr wrap="none" fromWordArt="1">
              <a:prstTxWarp prst="textPlain">
                <a:avLst>
                  <a:gd name="adj" fmla="val 50000"/>
                </a:avLst>
              </a:prstTxWarp>
            </a:bodyPr>
            <a:lstStyle/>
            <a:p>
              <a:pPr algn="ctr" rtl="0"/>
              <a:r>
                <a:rPr lang="en-US" sz="3600" kern="10" spc="0" smtClean="0">
                  <a:ln w="9525">
                    <a:solidFill>
                      <a:srgbClr val="000000"/>
                    </a:solidFill>
                    <a:round/>
                    <a:headEnd/>
                    <a:tailEnd/>
                  </a:ln>
                  <a:solidFill>
                    <a:srgbClr val="FFFFFF"/>
                  </a:solidFill>
                  <a:effectLst/>
                  <a:latin typeface="Algerian"/>
                </a:rPr>
                <a:t>constructing criteria</a:t>
              </a:r>
              <a:endParaRPr lang="en-US" sz="3600" kern="10" spc="0">
                <a:ln w="9525">
                  <a:solidFill>
                    <a:srgbClr val="000000"/>
                  </a:solidFill>
                  <a:round/>
                  <a:headEnd/>
                  <a:tailEnd/>
                </a:ln>
                <a:solidFill>
                  <a:srgbClr val="FFFFFF"/>
                </a:solidFill>
                <a:effectLst/>
                <a:latin typeface="Algerian"/>
              </a:endParaRPr>
            </a:p>
          </p:txBody>
        </p:sp>
        <p:sp>
          <p:nvSpPr>
            <p:cNvPr id="180234" name="WordArt 10"/>
            <p:cNvSpPr>
              <a:spLocks noChangeArrowheads="1" noChangeShapeType="1" noTextEdit="1"/>
            </p:cNvSpPr>
            <p:nvPr/>
          </p:nvSpPr>
          <p:spPr bwMode="auto">
            <a:xfrm rot="-265589">
              <a:off x="8443" y="8179"/>
              <a:ext cx="6584" cy="1325"/>
            </a:xfrm>
            <a:prstGeom prst="rect">
              <a:avLst/>
            </a:prstGeom>
          </p:spPr>
          <p:txBody>
            <a:bodyPr wrap="none" fromWordArt="1">
              <a:prstTxWarp prst="textPlain">
                <a:avLst>
                  <a:gd name="adj" fmla="val 50000"/>
                </a:avLst>
              </a:prstTxWarp>
            </a:bodyPr>
            <a:lstStyle/>
            <a:p>
              <a:pPr algn="ctr" rtl="0"/>
              <a:r>
                <a:rPr lang="en-US" sz="3600" kern="10" spc="0" smtClean="0">
                  <a:ln w="9525">
                    <a:solidFill>
                      <a:srgbClr val="000000"/>
                    </a:solidFill>
                    <a:round/>
                    <a:headEnd/>
                    <a:tailEnd/>
                  </a:ln>
                  <a:solidFill>
                    <a:srgbClr val="FFFFFF"/>
                  </a:solidFill>
                  <a:effectLst/>
                  <a:latin typeface="Gigi"/>
                </a:rPr>
                <a:t>continuum of learning</a:t>
              </a:r>
              <a:endParaRPr lang="en-US" sz="3600" kern="10" spc="0">
                <a:ln w="9525">
                  <a:solidFill>
                    <a:srgbClr val="000000"/>
                  </a:solidFill>
                  <a:round/>
                  <a:headEnd/>
                  <a:tailEnd/>
                </a:ln>
                <a:solidFill>
                  <a:srgbClr val="FFFFFF"/>
                </a:solidFill>
                <a:effectLst/>
                <a:latin typeface="Gigi"/>
              </a:endParaRPr>
            </a:p>
          </p:txBody>
        </p:sp>
        <p:sp>
          <p:nvSpPr>
            <p:cNvPr id="180235" name="WordArt 11"/>
            <p:cNvSpPr>
              <a:spLocks noChangeArrowheads="1" noChangeShapeType="1" noTextEdit="1"/>
            </p:cNvSpPr>
            <p:nvPr/>
          </p:nvSpPr>
          <p:spPr bwMode="auto">
            <a:xfrm rot="481718">
              <a:off x="1013" y="9634"/>
              <a:ext cx="7803" cy="941"/>
            </a:xfrm>
            <a:prstGeom prst="rect">
              <a:avLst/>
            </a:prstGeom>
          </p:spPr>
          <p:txBody>
            <a:bodyPr wrap="none" fromWordArt="1">
              <a:prstTxWarp prst="textPlain">
                <a:avLst>
                  <a:gd name="adj" fmla="val 50000"/>
                </a:avLst>
              </a:prstTxWarp>
            </a:bodyPr>
            <a:lstStyle/>
            <a:p>
              <a:pPr algn="ctr" rtl="0"/>
              <a:r>
                <a:rPr lang="en-US" sz="3600" kern="10" spc="0" dirty="0" smtClean="0">
                  <a:ln w="9525">
                    <a:solidFill>
                      <a:srgbClr val="000000"/>
                    </a:solidFill>
                    <a:round/>
                    <a:headEnd/>
                    <a:tailEnd/>
                  </a:ln>
                  <a:solidFill>
                    <a:srgbClr val="FFFFFF"/>
                  </a:solidFill>
                  <a:effectLst/>
                  <a:latin typeface="Waker"/>
                </a:rPr>
                <a:t>model of explicit instruction</a:t>
              </a:r>
              <a:endParaRPr lang="en-US" sz="3600" kern="10" spc="0" dirty="0">
                <a:ln w="9525">
                  <a:solidFill>
                    <a:srgbClr val="000000"/>
                  </a:solidFill>
                  <a:round/>
                  <a:headEnd/>
                  <a:tailEnd/>
                </a:ln>
                <a:solidFill>
                  <a:srgbClr val="FFFFFF"/>
                </a:solidFill>
                <a:effectLst/>
                <a:latin typeface="Waker"/>
              </a:endParaRPr>
            </a:p>
          </p:txBody>
        </p:sp>
        <p:sp>
          <p:nvSpPr>
            <p:cNvPr id="180236" name="WordArt 12"/>
            <p:cNvSpPr>
              <a:spLocks noChangeArrowheads="1" noChangeShapeType="1" noTextEdit="1"/>
            </p:cNvSpPr>
            <p:nvPr/>
          </p:nvSpPr>
          <p:spPr bwMode="auto">
            <a:xfrm rot="555266">
              <a:off x="7793" y="9055"/>
              <a:ext cx="3307" cy="1312"/>
            </a:xfrm>
            <a:prstGeom prst="rect">
              <a:avLst/>
            </a:prstGeom>
          </p:spPr>
          <p:txBody>
            <a:bodyPr wrap="none" fromWordArt="1">
              <a:prstTxWarp prst="textSlantUp">
                <a:avLst>
                  <a:gd name="adj" fmla="val 55556"/>
                </a:avLst>
              </a:prstTxWarp>
            </a:bodyPr>
            <a:lstStyle/>
            <a:p>
              <a:pPr algn="ctr" rtl="0"/>
              <a:r>
                <a:rPr lang="en-US" sz="3600" kern="10" spc="0" smtClean="0">
                  <a:ln w="9525">
                    <a:solidFill>
                      <a:srgbClr val="000000"/>
                    </a:solidFill>
                    <a:round/>
                    <a:headEnd/>
                    <a:tailEnd/>
                  </a:ln>
                  <a:solidFill>
                    <a:srgbClr val="000000"/>
                  </a:solidFill>
                  <a:effectLst/>
                  <a:latin typeface="Harlow Solid Italic"/>
                </a:rPr>
                <a:t>student autonomy</a:t>
              </a:r>
              <a:endParaRPr lang="en-US" sz="3600" kern="10" spc="0">
                <a:ln w="9525">
                  <a:solidFill>
                    <a:srgbClr val="000000"/>
                  </a:solidFill>
                  <a:round/>
                  <a:headEnd/>
                  <a:tailEnd/>
                </a:ln>
                <a:solidFill>
                  <a:srgbClr val="000000"/>
                </a:solidFill>
                <a:effectLst/>
                <a:latin typeface="Harlow Solid Italic"/>
              </a:endParaRPr>
            </a:p>
          </p:txBody>
        </p:sp>
        <p:sp>
          <p:nvSpPr>
            <p:cNvPr id="180237" name="WordArt 13"/>
            <p:cNvSpPr>
              <a:spLocks noChangeArrowheads="1" noChangeShapeType="1" noTextEdit="1"/>
            </p:cNvSpPr>
            <p:nvPr/>
          </p:nvSpPr>
          <p:spPr bwMode="auto">
            <a:xfrm>
              <a:off x="884" y="4073"/>
              <a:ext cx="2293" cy="1483"/>
            </a:xfrm>
            <a:prstGeom prst="rect">
              <a:avLst/>
            </a:prstGeom>
          </p:spPr>
          <p:txBody>
            <a:bodyPr wrap="none" fromWordArt="1">
              <a:prstTxWarp prst="textSlantUp">
                <a:avLst>
                  <a:gd name="adj" fmla="val 55556"/>
                </a:avLst>
              </a:prstTxWarp>
            </a:bodyPr>
            <a:lstStyle/>
            <a:p>
              <a:pPr algn="ctr" rtl="0"/>
              <a:r>
                <a:rPr lang="en-US" sz="3600" kern="10" spc="0" smtClean="0">
                  <a:ln w="9525">
                    <a:solidFill>
                      <a:srgbClr val="000000"/>
                    </a:solidFill>
                    <a:round/>
                    <a:headEnd/>
                    <a:tailEnd/>
                  </a:ln>
                  <a:solidFill>
                    <a:srgbClr val="000000"/>
                  </a:solidFill>
                  <a:effectLst/>
                  <a:latin typeface="Arnprior"/>
                </a:rPr>
                <a:t>modelling</a:t>
              </a:r>
              <a:endParaRPr lang="en-US" sz="3600" kern="10" spc="0">
                <a:ln w="9525">
                  <a:solidFill>
                    <a:srgbClr val="000000"/>
                  </a:solidFill>
                  <a:round/>
                  <a:headEnd/>
                  <a:tailEnd/>
                </a:ln>
                <a:solidFill>
                  <a:srgbClr val="000000"/>
                </a:solidFill>
                <a:effectLst/>
                <a:latin typeface="Arnprior"/>
              </a:endParaRPr>
            </a:p>
          </p:txBody>
        </p:sp>
        <p:sp>
          <p:nvSpPr>
            <p:cNvPr id="180238" name="WordArt 14"/>
            <p:cNvSpPr>
              <a:spLocks noChangeArrowheads="1" noChangeShapeType="1" noTextEdit="1"/>
            </p:cNvSpPr>
            <p:nvPr/>
          </p:nvSpPr>
          <p:spPr bwMode="auto">
            <a:xfrm rot="529816">
              <a:off x="4952" y="6963"/>
              <a:ext cx="2925" cy="1928"/>
            </a:xfrm>
            <a:prstGeom prst="rect">
              <a:avLst/>
            </a:prstGeom>
          </p:spPr>
          <p:txBody>
            <a:bodyPr wrap="none" fromWordArt="1">
              <a:prstTxWarp prst="textSlantUp">
                <a:avLst>
                  <a:gd name="adj" fmla="val 55556"/>
                </a:avLst>
              </a:prstTxWarp>
            </a:bodyPr>
            <a:lstStyle/>
            <a:p>
              <a:pPr algn="ctr" rtl="0"/>
              <a:r>
                <a:rPr lang="en-US" sz="3600" kern="10" spc="0" smtClean="0">
                  <a:ln w="9525">
                    <a:solidFill>
                      <a:srgbClr val="000000"/>
                    </a:solidFill>
                    <a:round/>
                    <a:headEnd/>
                    <a:tailEnd/>
                  </a:ln>
                  <a:solidFill>
                    <a:srgbClr val="000000"/>
                  </a:solidFill>
                  <a:effectLst/>
                  <a:latin typeface="Monotype Corsiva"/>
                </a:rPr>
                <a:t>goal setting</a:t>
              </a:r>
              <a:endParaRPr lang="en-US" sz="3600" kern="10" spc="0">
                <a:ln w="9525">
                  <a:solidFill>
                    <a:srgbClr val="000000"/>
                  </a:solidFill>
                  <a:round/>
                  <a:headEnd/>
                  <a:tailEnd/>
                </a:ln>
                <a:solidFill>
                  <a:srgbClr val="000000"/>
                </a:solidFill>
                <a:effectLst/>
                <a:latin typeface="Monotype Corsiva"/>
              </a:endParaRPr>
            </a:p>
          </p:txBody>
        </p:sp>
        <p:sp>
          <p:nvSpPr>
            <p:cNvPr id="180239" name="WordArt 15"/>
            <p:cNvSpPr>
              <a:spLocks noChangeArrowheads="1" noChangeShapeType="1" noTextEdit="1"/>
            </p:cNvSpPr>
            <p:nvPr/>
          </p:nvSpPr>
          <p:spPr bwMode="auto">
            <a:xfrm>
              <a:off x="3768" y="4663"/>
              <a:ext cx="5598" cy="672"/>
            </a:xfrm>
            <a:prstGeom prst="rect">
              <a:avLst/>
            </a:prstGeom>
          </p:spPr>
          <p:txBody>
            <a:bodyPr wrap="none" fromWordArt="1">
              <a:prstTxWarp prst="textArchUp">
                <a:avLst>
                  <a:gd name="adj" fmla="val 10800000"/>
                </a:avLst>
              </a:prstTxWarp>
            </a:bodyPr>
            <a:lstStyle/>
            <a:p>
              <a:pPr algn="ctr" rtl="0"/>
              <a:r>
                <a:rPr lang="en-US" sz="3600" kern="10" spc="0" dirty="0" smtClean="0">
                  <a:ln w="9525">
                    <a:solidFill>
                      <a:srgbClr val="000000"/>
                    </a:solidFill>
                    <a:round/>
                    <a:headEnd/>
                    <a:tailEnd/>
                  </a:ln>
                  <a:solidFill>
                    <a:srgbClr val="000000"/>
                  </a:solidFill>
                  <a:effectLst/>
                  <a:latin typeface="Baveuse"/>
                </a:rPr>
                <a:t>conferences</a:t>
              </a:r>
              <a:endParaRPr lang="en-US" sz="3600" kern="10" spc="0" dirty="0">
                <a:ln w="9525">
                  <a:solidFill>
                    <a:srgbClr val="000000"/>
                  </a:solidFill>
                  <a:round/>
                  <a:headEnd/>
                  <a:tailEnd/>
                </a:ln>
                <a:solidFill>
                  <a:srgbClr val="000000"/>
                </a:solidFill>
                <a:effectLst/>
                <a:latin typeface="Baveuse"/>
              </a:endParaRPr>
            </a:p>
          </p:txBody>
        </p:sp>
        <p:sp>
          <p:nvSpPr>
            <p:cNvPr id="180240" name="WordArt 16"/>
            <p:cNvSpPr>
              <a:spLocks noChangeArrowheads="1" noChangeShapeType="1" noTextEdit="1"/>
            </p:cNvSpPr>
            <p:nvPr/>
          </p:nvSpPr>
          <p:spPr bwMode="auto">
            <a:xfrm rot="-1373012">
              <a:off x="9569" y="9834"/>
              <a:ext cx="6246" cy="1273"/>
            </a:xfrm>
            <a:prstGeom prst="rect">
              <a:avLst/>
            </a:prstGeom>
          </p:spPr>
          <p:txBody>
            <a:bodyPr wrap="none" fromWordArt="1">
              <a:prstTxWarp prst="textCanDown">
                <a:avLst>
                  <a:gd name="adj" fmla="val 33333"/>
                </a:avLst>
              </a:prstTxWarp>
            </a:bodyPr>
            <a:lstStyle/>
            <a:p>
              <a:pPr algn="ctr" rtl="0"/>
              <a:r>
                <a:rPr lang="en-US" sz="3600" kern="10" spc="0" smtClean="0">
                  <a:ln w="9525">
                    <a:solidFill>
                      <a:srgbClr val="000000"/>
                    </a:solidFill>
                    <a:round/>
                    <a:headEnd/>
                    <a:tailEnd/>
                  </a:ln>
                  <a:solidFill>
                    <a:srgbClr val="000000"/>
                  </a:solidFill>
                  <a:effectLst/>
                  <a:latin typeface="Tempus Sans ITC"/>
                </a:rPr>
                <a:t>differentiating assessment</a:t>
              </a:r>
              <a:endParaRPr lang="en-US" sz="3600" kern="10" spc="0">
                <a:ln w="9525">
                  <a:solidFill>
                    <a:srgbClr val="000000"/>
                  </a:solidFill>
                  <a:round/>
                  <a:headEnd/>
                  <a:tailEnd/>
                </a:ln>
                <a:solidFill>
                  <a:srgbClr val="000000"/>
                </a:solidFill>
                <a:effectLst/>
                <a:latin typeface="Tempus Sans ITC"/>
              </a:endParaRPr>
            </a:p>
          </p:txBody>
        </p:sp>
        <p:sp>
          <p:nvSpPr>
            <p:cNvPr id="180241" name="WordArt 17"/>
            <p:cNvSpPr>
              <a:spLocks noChangeArrowheads="1" noChangeShapeType="1" noTextEdit="1"/>
            </p:cNvSpPr>
            <p:nvPr/>
          </p:nvSpPr>
          <p:spPr bwMode="auto">
            <a:xfrm>
              <a:off x="11966" y="7417"/>
              <a:ext cx="3426" cy="456"/>
            </a:xfrm>
            <a:prstGeom prst="rect">
              <a:avLst/>
            </a:prstGeom>
          </p:spPr>
          <p:txBody>
            <a:bodyPr wrap="none" fromWordArt="1">
              <a:prstTxWarp prst="textPlain">
                <a:avLst>
                  <a:gd name="adj" fmla="val 50000"/>
                </a:avLst>
              </a:prstTxWarp>
            </a:bodyPr>
            <a:lstStyle/>
            <a:p>
              <a:pPr algn="ctr" rtl="0"/>
              <a:r>
                <a:rPr lang="en-US" sz="3600" kern="10" spc="0" smtClean="0">
                  <a:ln w="9525">
                    <a:solidFill>
                      <a:srgbClr val="000000"/>
                    </a:solidFill>
                    <a:round/>
                    <a:headEnd/>
                    <a:tailEnd/>
                  </a:ln>
                  <a:solidFill>
                    <a:srgbClr val="FFFFFF"/>
                  </a:solidFill>
                  <a:effectLst/>
                  <a:latin typeface="Agency FB"/>
                </a:rPr>
                <a:t>assessment FOR learning</a:t>
              </a:r>
              <a:endParaRPr lang="en-US" sz="3600" kern="10" spc="0">
                <a:ln w="9525">
                  <a:solidFill>
                    <a:srgbClr val="000000"/>
                  </a:solidFill>
                  <a:round/>
                  <a:headEnd/>
                  <a:tailEnd/>
                </a:ln>
                <a:solidFill>
                  <a:srgbClr val="FFFFFF"/>
                </a:solidFill>
                <a:effectLst/>
                <a:latin typeface="Agency FB"/>
              </a:endParaRPr>
            </a:p>
          </p:txBody>
        </p:sp>
        <p:sp>
          <p:nvSpPr>
            <p:cNvPr id="180242" name="WordArt 18"/>
            <p:cNvSpPr>
              <a:spLocks noChangeArrowheads="1" noChangeShapeType="1" noTextEdit="1"/>
            </p:cNvSpPr>
            <p:nvPr/>
          </p:nvSpPr>
          <p:spPr bwMode="auto">
            <a:xfrm>
              <a:off x="817" y="3165"/>
              <a:ext cx="4661" cy="669"/>
            </a:xfrm>
            <a:prstGeom prst="rect">
              <a:avLst/>
            </a:prstGeom>
          </p:spPr>
          <p:txBody>
            <a:bodyPr wrap="none" fromWordArt="1">
              <a:prstTxWarp prst="textDeflate">
                <a:avLst>
                  <a:gd name="adj" fmla="val 26227"/>
                </a:avLst>
              </a:prstTxWarp>
            </a:bodyPr>
            <a:lstStyle/>
            <a:p>
              <a:pPr algn="ctr" rtl="0"/>
              <a:r>
                <a:rPr lang="en-US" sz="3600" kern="10" spc="0" smtClean="0">
                  <a:ln w="9525">
                    <a:solidFill>
                      <a:srgbClr val="000000"/>
                    </a:solidFill>
                    <a:round/>
                    <a:headEnd/>
                    <a:tailEnd/>
                  </a:ln>
                  <a:solidFill>
                    <a:srgbClr val="000000"/>
                  </a:solidFill>
                  <a:effectLst/>
                  <a:latin typeface="Hurry Up"/>
                </a:rPr>
                <a:t>assessment AS learning</a:t>
              </a:r>
              <a:endParaRPr lang="en-US" sz="3600" kern="10" spc="0">
                <a:ln w="9525">
                  <a:solidFill>
                    <a:srgbClr val="000000"/>
                  </a:solidFill>
                  <a:round/>
                  <a:headEnd/>
                  <a:tailEnd/>
                </a:ln>
                <a:solidFill>
                  <a:srgbClr val="000000"/>
                </a:solidFill>
                <a:effectLst/>
                <a:latin typeface="Hurry Up"/>
              </a:endParaRPr>
            </a:p>
          </p:txBody>
        </p:sp>
        <p:sp>
          <p:nvSpPr>
            <p:cNvPr id="180243" name="WordArt 19"/>
            <p:cNvSpPr>
              <a:spLocks noChangeArrowheads="1" noChangeShapeType="1" noTextEdit="1"/>
            </p:cNvSpPr>
            <p:nvPr/>
          </p:nvSpPr>
          <p:spPr bwMode="auto">
            <a:xfrm>
              <a:off x="2651" y="8727"/>
              <a:ext cx="5226" cy="621"/>
            </a:xfrm>
            <a:prstGeom prst="rect">
              <a:avLst/>
            </a:prstGeom>
          </p:spPr>
          <p:txBody>
            <a:bodyPr wrap="none" fromWordArt="1">
              <a:prstTxWarp prst="textCanDown">
                <a:avLst>
                  <a:gd name="adj" fmla="val 33333"/>
                </a:avLst>
              </a:prstTxWarp>
            </a:bodyPr>
            <a:lstStyle/>
            <a:p>
              <a:pPr algn="ctr" rtl="0"/>
              <a:r>
                <a:rPr lang="en-US" sz="3600" kern="10" spc="0" smtClean="0">
                  <a:ln w="9525">
                    <a:solidFill>
                      <a:srgbClr val="000000"/>
                    </a:solidFill>
                    <a:round/>
                    <a:headEnd/>
                    <a:tailEnd/>
                  </a:ln>
                  <a:solidFill>
                    <a:srgbClr val="000000"/>
                  </a:solidFill>
                  <a:effectLst/>
                  <a:latin typeface="Tempus Sans ITC"/>
                </a:rPr>
                <a:t>assessment OF learning</a:t>
              </a:r>
              <a:endParaRPr lang="en-US" sz="3600" kern="10" spc="0">
                <a:ln w="9525">
                  <a:solidFill>
                    <a:srgbClr val="000000"/>
                  </a:solidFill>
                  <a:round/>
                  <a:headEnd/>
                  <a:tailEnd/>
                </a:ln>
                <a:solidFill>
                  <a:srgbClr val="000000"/>
                </a:solidFill>
                <a:effectLst/>
                <a:latin typeface="Tempus Sans ITC"/>
              </a:endParaRPr>
            </a:p>
          </p:txBody>
        </p:sp>
        <p:sp>
          <p:nvSpPr>
            <p:cNvPr id="180244" name="WordArt 20"/>
            <p:cNvSpPr>
              <a:spLocks noChangeArrowheads="1" noChangeShapeType="1" noTextEdit="1"/>
            </p:cNvSpPr>
            <p:nvPr/>
          </p:nvSpPr>
          <p:spPr bwMode="auto">
            <a:xfrm rot="-900332">
              <a:off x="1013" y="5579"/>
              <a:ext cx="2755" cy="941"/>
            </a:xfrm>
            <a:prstGeom prst="rect">
              <a:avLst/>
            </a:prstGeom>
          </p:spPr>
          <p:txBody>
            <a:bodyPr wrap="none" fromWordArt="1">
              <a:prstTxWarp prst="textPlain">
                <a:avLst>
                  <a:gd name="adj" fmla="val 50000"/>
                </a:avLst>
              </a:prstTxWarp>
            </a:bodyPr>
            <a:lstStyle/>
            <a:p>
              <a:pPr algn="ctr" rtl="0"/>
              <a:r>
                <a:rPr lang="en-US" sz="3600" kern="10" spc="0" smtClean="0">
                  <a:ln w="9525">
                    <a:solidFill>
                      <a:srgbClr val="000000"/>
                    </a:solidFill>
                    <a:round/>
                    <a:headEnd/>
                    <a:tailEnd/>
                  </a:ln>
                  <a:solidFill>
                    <a:srgbClr val="FFFFFF"/>
                  </a:solidFill>
                  <a:effectLst/>
                  <a:latin typeface="Blackadder ITC"/>
                </a:rPr>
                <a:t>action plans</a:t>
              </a:r>
              <a:endParaRPr lang="en-US" sz="3600" kern="10" spc="0">
                <a:ln w="9525">
                  <a:solidFill>
                    <a:srgbClr val="000000"/>
                  </a:solidFill>
                  <a:round/>
                  <a:headEnd/>
                  <a:tailEnd/>
                </a:ln>
                <a:solidFill>
                  <a:srgbClr val="FFFFFF"/>
                </a:solidFill>
                <a:effectLst/>
                <a:latin typeface="Blackadder ITC"/>
              </a:endParaRPr>
            </a:p>
          </p:txBody>
        </p:sp>
        <p:sp>
          <p:nvSpPr>
            <p:cNvPr id="180245" name="WordArt 21"/>
            <p:cNvSpPr>
              <a:spLocks noChangeArrowheads="1" noChangeShapeType="1" noTextEdit="1"/>
            </p:cNvSpPr>
            <p:nvPr/>
          </p:nvSpPr>
          <p:spPr bwMode="auto">
            <a:xfrm rot="936194">
              <a:off x="11100" y="2201"/>
              <a:ext cx="3080" cy="964"/>
            </a:xfrm>
            <a:prstGeom prst="rect">
              <a:avLst/>
            </a:prstGeom>
          </p:spPr>
          <p:txBody>
            <a:bodyPr wrap="none" fromWordArt="1">
              <a:prstTxWarp prst="textPlain">
                <a:avLst>
                  <a:gd name="adj" fmla="val 50000"/>
                </a:avLst>
              </a:prstTxWarp>
            </a:bodyPr>
            <a:lstStyle/>
            <a:p>
              <a:pPr algn="ctr" rtl="0"/>
              <a:r>
                <a:rPr lang="en-US" sz="3600" kern="10" spc="0" smtClean="0">
                  <a:ln w="9525">
                    <a:solidFill>
                      <a:srgbClr val="000000"/>
                    </a:solidFill>
                    <a:round/>
                    <a:headEnd/>
                    <a:tailEnd/>
                  </a:ln>
                  <a:solidFill>
                    <a:srgbClr val="FFFFFF"/>
                  </a:solidFill>
                  <a:effectLst/>
                  <a:latin typeface="Bauhaus 93"/>
                </a:rPr>
                <a:t>differentiation</a:t>
              </a:r>
              <a:endParaRPr lang="en-US" sz="3600" kern="10" spc="0">
                <a:ln w="9525">
                  <a:solidFill>
                    <a:srgbClr val="000000"/>
                  </a:solidFill>
                  <a:round/>
                  <a:headEnd/>
                  <a:tailEnd/>
                </a:ln>
                <a:solidFill>
                  <a:srgbClr val="FFFFFF"/>
                </a:solidFill>
                <a:effectLst/>
                <a:latin typeface="Bauhaus 93"/>
              </a:endParaRPr>
            </a:p>
          </p:txBody>
        </p:sp>
        <p:sp>
          <p:nvSpPr>
            <p:cNvPr id="180246" name="WordArt 22"/>
            <p:cNvSpPr>
              <a:spLocks noChangeArrowheads="1" noChangeShapeType="1" noTextEdit="1"/>
            </p:cNvSpPr>
            <p:nvPr/>
          </p:nvSpPr>
          <p:spPr bwMode="auto">
            <a:xfrm>
              <a:off x="583" y="6334"/>
              <a:ext cx="5107" cy="1689"/>
            </a:xfrm>
            <a:prstGeom prst="rect">
              <a:avLst/>
            </a:prstGeom>
          </p:spPr>
          <p:txBody>
            <a:bodyPr wrap="none" fromWordArt="1">
              <a:prstTxWarp prst="textSlantUp">
                <a:avLst>
                  <a:gd name="adj" fmla="val 55556"/>
                </a:avLst>
              </a:prstTxWarp>
            </a:bodyPr>
            <a:lstStyle/>
            <a:p>
              <a:pPr algn="ctr" rtl="0"/>
              <a:r>
                <a:rPr lang="en-US" sz="3600" kern="10" spc="0" smtClean="0">
                  <a:ln w="9525">
                    <a:solidFill>
                      <a:srgbClr val="000000"/>
                    </a:solidFill>
                    <a:round/>
                    <a:headEnd/>
                    <a:tailEnd/>
                  </a:ln>
                  <a:solidFill>
                    <a:srgbClr val="000000"/>
                  </a:solidFill>
                  <a:effectLst/>
                  <a:latin typeface="Viner Hand ITC"/>
                </a:rPr>
                <a:t>flexible groups</a:t>
              </a:r>
              <a:endParaRPr lang="en-US" sz="3600" kern="10" spc="0">
                <a:ln w="9525">
                  <a:solidFill>
                    <a:srgbClr val="000000"/>
                  </a:solidFill>
                  <a:round/>
                  <a:headEnd/>
                  <a:tailEnd/>
                </a:ln>
                <a:solidFill>
                  <a:srgbClr val="000000"/>
                </a:solidFill>
                <a:effectLst/>
                <a:latin typeface="Viner Hand ITC"/>
              </a:endParaRPr>
            </a:p>
          </p:txBody>
        </p:sp>
        <p:sp>
          <p:nvSpPr>
            <p:cNvPr id="180247" name="WordArt 23"/>
            <p:cNvSpPr>
              <a:spLocks noChangeArrowheads="1" noChangeShapeType="1" noTextEdit="1"/>
            </p:cNvSpPr>
            <p:nvPr/>
          </p:nvSpPr>
          <p:spPr bwMode="auto">
            <a:xfrm rot="1802313">
              <a:off x="10798" y="1613"/>
              <a:ext cx="4229" cy="873"/>
            </a:xfrm>
            <a:prstGeom prst="rect">
              <a:avLst/>
            </a:prstGeom>
          </p:spPr>
          <p:txBody>
            <a:bodyPr wrap="none" fromWordArt="1">
              <a:prstTxWarp prst="textArchUp">
                <a:avLst>
                  <a:gd name="adj" fmla="val 10800000"/>
                </a:avLst>
              </a:prstTxWarp>
            </a:bodyPr>
            <a:lstStyle/>
            <a:p>
              <a:pPr algn="ctr" rtl="0"/>
              <a:r>
                <a:rPr lang="en-US" sz="3600" kern="10" spc="0" smtClean="0">
                  <a:ln w="9525">
                    <a:solidFill>
                      <a:srgbClr val="000000"/>
                    </a:solidFill>
                    <a:round/>
                    <a:headEnd/>
                    <a:tailEnd/>
                  </a:ln>
                  <a:solidFill>
                    <a:srgbClr val="000000"/>
                  </a:solidFill>
                  <a:effectLst/>
                  <a:latin typeface="Boopee"/>
                </a:rPr>
                <a:t>cooperative groups</a:t>
              </a:r>
              <a:endParaRPr lang="en-US" sz="3600" kern="10" spc="0">
                <a:ln w="9525">
                  <a:solidFill>
                    <a:srgbClr val="000000"/>
                  </a:solidFill>
                  <a:round/>
                  <a:headEnd/>
                  <a:tailEnd/>
                </a:ln>
                <a:solidFill>
                  <a:srgbClr val="000000"/>
                </a:solidFill>
                <a:effectLst/>
                <a:latin typeface="Boopee"/>
              </a:endParaRPr>
            </a:p>
          </p:txBody>
        </p:sp>
        <p:sp>
          <p:nvSpPr>
            <p:cNvPr id="180248" name="WordArt 24"/>
            <p:cNvSpPr>
              <a:spLocks noChangeArrowheads="1" noChangeShapeType="1" noTextEdit="1"/>
            </p:cNvSpPr>
            <p:nvPr/>
          </p:nvSpPr>
          <p:spPr bwMode="auto">
            <a:xfrm rot="450572">
              <a:off x="12429" y="5612"/>
              <a:ext cx="2974" cy="908"/>
            </a:xfrm>
            <a:prstGeom prst="rect">
              <a:avLst/>
            </a:prstGeom>
          </p:spPr>
          <p:txBody>
            <a:bodyPr wrap="none" fromWordArt="1">
              <a:prstTxWarp prst="textPlain">
                <a:avLst>
                  <a:gd name="adj" fmla="val 50000"/>
                </a:avLst>
              </a:prstTxWarp>
            </a:bodyPr>
            <a:lstStyle/>
            <a:p>
              <a:pPr algn="ctr" rtl="0"/>
              <a:r>
                <a:rPr lang="en-US" sz="3600" kern="10" spc="0" smtClean="0">
                  <a:ln w="9525">
                    <a:solidFill>
                      <a:srgbClr val="000000"/>
                    </a:solidFill>
                    <a:round/>
                    <a:headEnd/>
                    <a:tailEnd/>
                  </a:ln>
                  <a:solidFill>
                    <a:srgbClr val="FFFFFF"/>
                  </a:solidFill>
                  <a:effectLst/>
                  <a:latin typeface="Huxtable"/>
                </a:rPr>
                <a:t>workshop format</a:t>
              </a:r>
              <a:endParaRPr lang="en-US" sz="3600" kern="10" spc="0">
                <a:ln w="9525">
                  <a:solidFill>
                    <a:srgbClr val="000000"/>
                  </a:solidFill>
                  <a:round/>
                  <a:headEnd/>
                  <a:tailEnd/>
                </a:ln>
                <a:solidFill>
                  <a:srgbClr val="FFFFFF"/>
                </a:solidFill>
                <a:effectLst/>
                <a:latin typeface="Huxtable"/>
              </a:endParaRPr>
            </a:p>
          </p:txBody>
        </p:sp>
        <p:sp>
          <p:nvSpPr>
            <p:cNvPr id="180249" name="WordArt 25"/>
            <p:cNvSpPr>
              <a:spLocks noChangeArrowheads="1" noChangeShapeType="1" noTextEdit="1"/>
            </p:cNvSpPr>
            <p:nvPr/>
          </p:nvSpPr>
          <p:spPr bwMode="auto">
            <a:xfrm rot="-1290217">
              <a:off x="2462" y="1417"/>
              <a:ext cx="4273" cy="669"/>
            </a:xfrm>
            <a:prstGeom prst="rect">
              <a:avLst/>
            </a:prstGeom>
          </p:spPr>
          <p:txBody>
            <a:bodyPr wrap="none" fromWordArt="1">
              <a:prstTxWarp prst="textPlain">
                <a:avLst>
                  <a:gd name="adj" fmla="val 50000"/>
                </a:avLst>
              </a:prstTxWarp>
            </a:bodyPr>
            <a:lstStyle/>
            <a:p>
              <a:pPr algn="ctr" rtl="0"/>
              <a:r>
                <a:rPr lang="en-US" sz="3600" kern="10" spc="0" smtClean="0">
                  <a:ln w="9525">
                    <a:solidFill>
                      <a:srgbClr val="000000"/>
                    </a:solidFill>
                    <a:round/>
                    <a:headEnd/>
                    <a:tailEnd/>
                  </a:ln>
                  <a:solidFill>
                    <a:srgbClr val="FFFFFF"/>
                  </a:solidFill>
                  <a:effectLst/>
                  <a:latin typeface="Candara"/>
                </a:rPr>
                <a:t>curriculum integration</a:t>
              </a:r>
              <a:endParaRPr lang="en-US" sz="3600" kern="10" spc="0">
                <a:ln w="9525">
                  <a:solidFill>
                    <a:srgbClr val="000000"/>
                  </a:solidFill>
                  <a:round/>
                  <a:headEnd/>
                  <a:tailEnd/>
                </a:ln>
                <a:solidFill>
                  <a:srgbClr val="FFFFFF"/>
                </a:solidFill>
                <a:effectLst/>
                <a:latin typeface="Candara"/>
              </a:endParaRPr>
            </a:p>
          </p:txBody>
        </p:sp>
        <p:sp>
          <p:nvSpPr>
            <p:cNvPr id="180250" name="WordArt 26"/>
            <p:cNvSpPr>
              <a:spLocks noChangeArrowheads="1" noChangeShapeType="1" noTextEdit="1"/>
            </p:cNvSpPr>
            <p:nvPr/>
          </p:nvSpPr>
          <p:spPr bwMode="auto">
            <a:xfrm>
              <a:off x="4952" y="10660"/>
              <a:ext cx="4286" cy="1145"/>
            </a:xfrm>
            <a:prstGeom prst="rect">
              <a:avLst/>
            </a:prstGeom>
          </p:spPr>
          <p:txBody>
            <a:bodyPr wrap="none" fromWordArt="1">
              <a:prstTxWarp prst="textDeflate">
                <a:avLst>
                  <a:gd name="adj" fmla="val 26227"/>
                </a:avLst>
              </a:prstTxWarp>
            </a:bodyPr>
            <a:lstStyle/>
            <a:p>
              <a:pPr algn="ctr" rtl="0"/>
              <a:r>
                <a:rPr lang="en-US" sz="3600" kern="10" spc="0" smtClean="0">
                  <a:ln w="9525">
                    <a:solidFill>
                      <a:srgbClr val="000000"/>
                    </a:solidFill>
                    <a:round/>
                    <a:headEnd/>
                    <a:tailEnd/>
                  </a:ln>
                  <a:solidFill>
                    <a:srgbClr val="000000"/>
                  </a:solidFill>
                  <a:effectLst/>
                  <a:latin typeface="High Tower Text"/>
                </a:rPr>
                <a:t>guided inquiry</a:t>
              </a:r>
              <a:endParaRPr lang="en-US" sz="3600" kern="10" spc="0">
                <a:ln w="9525">
                  <a:solidFill>
                    <a:srgbClr val="000000"/>
                  </a:solidFill>
                  <a:round/>
                  <a:headEnd/>
                  <a:tailEnd/>
                </a:ln>
                <a:solidFill>
                  <a:srgbClr val="000000"/>
                </a:solidFill>
                <a:effectLst/>
                <a:latin typeface="High Tower Text"/>
              </a:endParaRPr>
            </a:p>
          </p:txBody>
        </p:sp>
        <p:sp>
          <p:nvSpPr>
            <p:cNvPr id="180251" name="WordArt 27"/>
            <p:cNvSpPr>
              <a:spLocks noChangeArrowheads="1" noChangeShapeType="1" noTextEdit="1"/>
            </p:cNvSpPr>
            <p:nvPr/>
          </p:nvSpPr>
          <p:spPr bwMode="auto">
            <a:xfrm>
              <a:off x="4603" y="2086"/>
              <a:ext cx="6045" cy="1009"/>
            </a:xfrm>
            <a:prstGeom prst="rect">
              <a:avLst/>
            </a:prstGeom>
          </p:spPr>
          <p:txBody>
            <a:bodyPr wrap="none" fromWordArt="1">
              <a:prstTxWarp prst="textSlantUp">
                <a:avLst>
                  <a:gd name="adj" fmla="val 55556"/>
                </a:avLst>
              </a:prstTxWarp>
            </a:bodyPr>
            <a:lstStyle/>
            <a:p>
              <a:pPr algn="ctr" rtl="0"/>
              <a:r>
                <a:rPr lang="en-US" sz="3600" kern="10" spc="0" smtClean="0">
                  <a:ln w="9525">
                    <a:solidFill>
                      <a:srgbClr val="000000"/>
                    </a:solidFill>
                    <a:round/>
                    <a:headEnd/>
                    <a:tailEnd/>
                  </a:ln>
                  <a:solidFill>
                    <a:srgbClr val="000000"/>
                  </a:solidFill>
                  <a:effectLst/>
                  <a:latin typeface="Neuropol"/>
                </a:rPr>
                <a:t>four-column planner</a:t>
              </a:r>
              <a:endParaRPr lang="en-US" sz="3600" kern="10" spc="0">
                <a:ln w="9525">
                  <a:solidFill>
                    <a:srgbClr val="000000"/>
                  </a:solidFill>
                  <a:round/>
                  <a:headEnd/>
                  <a:tailEnd/>
                </a:ln>
                <a:solidFill>
                  <a:srgbClr val="000000"/>
                </a:solidFill>
                <a:effectLst/>
                <a:latin typeface="Neuropol"/>
              </a:endParaRPr>
            </a:p>
          </p:txBody>
        </p:sp>
        <p:sp>
          <p:nvSpPr>
            <p:cNvPr id="180252" name="WordArt 28"/>
            <p:cNvSpPr>
              <a:spLocks noChangeArrowheads="1" noChangeShapeType="1" noTextEdit="1"/>
            </p:cNvSpPr>
            <p:nvPr/>
          </p:nvSpPr>
          <p:spPr bwMode="auto">
            <a:xfrm>
              <a:off x="6573" y="3375"/>
              <a:ext cx="2134" cy="567"/>
            </a:xfrm>
            <a:prstGeom prst="rect">
              <a:avLst/>
            </a:prstGeom>
          </p:spPr>
          <p:txBody>
            <a:bodyPr wrap="none" fromWordArt="1">
              <a:prstTxWarp prst="textPlain">
                <a:avLst>
                  <a:gd name="adj" fmla="val 50000"/>
                </a:avLst>
              </a:prstTxWarp>
            </a:bodyPr>
            <a:lstStyle/>
            <a:p>
              <a:pPr algn="ctr" rtl="0"/>
              <a:r>
                <a:rPr lang="en-US" sz="3600" kern="10" spc="0" smtClean="0">
                  <a:ln w="9525">
                    <a:solidFill>
                      <a:srgbClr val="000000"/>
                    </a:solidFill>
                    <a:round/>
                    <a:headEnd/>
                    <a:tailEnd/>
                  </a:ln>
                  <a:solidFill>
                    <a:srgbClr val="FFFFFF"/>
                  </a:solidFill>
                  <a:effectLst/>
                  <a:latin typeface="Mufferaw"/>
                </a:rPr>
                <a:t>activating</a:t>
              </a:r>
              <a:endParaRPr lang="en-US" sz="3600" kern="10" spc="0">
                <a:ln w="9525">
                  <a:solidFill>
                    <a:srgbClr val="000000"/>
                  </a:solidFill>
                  <a:round/>
                  <a:headEnd/>
                  <a:tailEnd/>
                </a:ln>
                <a:solidFill>
                  <a:srgbClr val="FFFFFF"/>
                </a:solidFill>
                <a:effectLst/>
                <a:latin typeface="Mufferaw"/>
              </a:endParaRPr>
            </a:p>
          </p:txBody>
        </p:sp>
        <p:sp>
          <p:nvSpPr>
            <p:cNvPr id="180253" name="WordArt 29"/>
            <p:cNvSpPr>
              <a:spLocks noChangeArrowheads="1" noChangeShapeType="1" noTextEdit="1"/>
            </p:cNvSpPr>
            <p:nvPr/>
          </p:nvSpPr>
          <p:spPr bwMode="auto">
            <a:xfrm>
              <a:off x="9399" y="1175"/>
              <a:ext cx="1712" cy="782"/>
            </a:xfrm>
            <a:prstGeom prst="rect">
              <a:avLst/>
            </a:prstGeom>
          </p:spPr>
          <p:txBody>
            <a:bodyPr wrap="none" fromWordArt="1">
              <a:prstTxWarp prst="textPlain">
                <a:avLst>
                  <a:gd name="adj" fmla="val 50000"/>
                </a:avLst>
              </a:prstTxWarp>
            </a:bodyPr>
            <a:lstStyle/>
            <a:p>
              <a:pPr algn="ctr" rtl="0"/>
              <a:r>
                <a:rPr lang="en-US" sz="3600" kern="10" spc="0" dirty="0" smtClean="0">
                  <a:ln w="9525">
                    <a:solidFill>
                      <a:srgbClr val="000000"/>
                    </a:solidFill>
                    <a:round/>
                    <a:headEnd/>
                    <a:tailEnd/>
                  </a:ln>
                  <a:solidFill>
                    <a:srgbClr val="FFFFFF"/>
                  </a:solidFill>
                  <a:effectLst/>
                  <a:latin typeface="Kunstler Script"/>
                </a:rPr>
                <a:t>acquiring</a:t>
              </a:r>
              <a:endParaRPr lang="en-US" sz="3600" kern="10" spc="0" dirty="0">
                <a:ln w="9525">
                  <a:solidFill>
                    <a:srgbClr val="000000"/>
                  </a:solidFill>
                  <a:round/>
                  <a:headEnd/>
                  <a:tailEnd/>
                </a:ln>
                <a:solidFill>
                  <a:srgbClr val="FFFFFF"/>
                </a:solidFill>
                <a:effectLst/>
                <a:latin typeface="Kunstler Script"/>
              </a:endParaRPr>
            </a:p>
          </p:txBody>
        </p:sp>
        <p:sp>
          <p:nvSpPr>
            <p:cNvPr id="180254" name="WordArt 30"/>
            <p:cNvSpPr>
              <a:spLocks noChangeArrowheads="1" noChangeShapeType="1" noTextEdit="1"/>
            </p:cNvSpPr>
            <p:nvPr/>
          </p:nvSpPr>
          <p:spPr bwMode="auto">
            <a:xfrm rot="-1364530">
              <a:off x="469" y="1440"/>
              <a:ext cx="4841" cy="646"/>
            </a:xfrm>
            <a:prstGeom prst="rect">
              <a:avLst/>
            </a:prstGeom>
          </p:spPr>
          <p:txBody>
            <a:bodyPr wrap="none" fromWordArt="1">
              <a:prstTxWarp prst="textArchUp">
                <a:avLst>
                  <a:gd name="adj" fmla="val 10800000"/>
                </a:avLst>
              </a:prstTxWarp>
            </a:bodyPr>
            <a:lstStyle/>
            <a:p>
              <a:pPr algn="ctr" rtl="0"/>
              <a:r>
                <a:rPr lang="en-US" sz="3600" kern="10" spc="0" dirty="0" smtClean="0">
                  <a:ln w="9525">
                    <a:solidFill>
                      <a:srgbClr val="000000"/>
                    </a:solidFill>
                    <a:round/>
                    <a:headEnd/>
                    <a:tailEnd/>
                  </a:ln>
                  <a:solidFill>
                    <a:srgbClr val="000000"/>
                  </a:solidFill>
                  <a:effectLst/>
                  <a:latin typeface="Goudy Stout"/>
                </a:rPr>
                <a:t>applying</a:t>
              </a:r>
              <a:endParaRPr lang="en-US" sz="3600" kern="10" spc="0" dirty="0">
                <a:ln w="9525">
                  <a:solidFill>
                    <a:srgbClr val="000000"/>
                  </a:solidFill>
                  <a:round/>
                  <a:headEnd/>
                  <a:tailEnd/>
                </a:ln>
                <a:solidFill>
                  <a:srgbClr val="000000"/>
                </a:solidFill>
                <a:effectLst/>
                <a:latin typeface="Goudy Stout"/>
              </a:endParaRPr>
            </a:p>
          </p:txBody>
        </p:sp>
        <p:sp>
          <p:nvSpPr>
            <p:cNvPr id="180255" name="WordArt 31"/>
            <p:cNvSpPr>
              <a:spLocks noChangeArrowheads="1" noChangeShapeType="1" noTextEdit="1"/>
            </p:cNvSpPr>
            <p:nvPr/>
          </p:nvSpPr>
          <p:spPr bwMode="auto">
            <a:xfrm>
              <a:off x="6092" y="6589"/>
              <a:ext cx="8737" cy="828"/>
            </a:xfrm>
            <a:prstGeom prst="rect">
              <a:avLst/>
            </a:prstGeom>
          </p:spPr>
          <p:txBody>
            <a:bodyPr wrap="none" fromWordArt="1">
              <a:prstTxWarp prst="textArchUp">
                <a:avLst>
                  <a:gd name="adj" fmla="val 10800000"/>
                </a:avLst>
              </a:prstTxWarp>
            </a:bodyPr>
            <a:lstStyle/>
            <a:p>
              <a:pPr algn="ctr" rtl="0"/>
              <a:r>
                <a:rPr lang="en-US" sz="3600" kern="10" spc="0" smtClean="0">
                  <a:ln w="9525">
                    <a:solidFill>
                      <a:srgbClr val="000000"/>
                    </a:solidFill>
                    <a:round/>
                    <a:headEnd/>
                    <a:tailEnd/>
                  </a:ln>
                  <a:solidFill>
                    <a:srgbClr val="000000"/>
                  </a:solidFill>
                  <a:effectLst/>
                  <a:latin typeface="Minya Nouvelle"/>
                </a:rPr>
                <a:t>inquiry-based learning community</a:t>
              </a:r>
              <a:endParaRPr lang="en-US" sz="3600" kern="10" spc="0">
                <a:ln w="9525">
                  <a:solidFill>
                    <a:srgbClr val="000000"/>
                  </a:solidFill>
                  <a:round/>
                  <a:headEnd/>
                  <a:tailEnd/>
                </a:ln>
                <a:solidFill>
                  <a:srgbClr val="000000"/>
                </a:solidFill>
                <a:effectLst/>
                <a:latin typeface="Minya Nouvelle"/>
              </a:endParaRPr>
            </a:p>
          </p:txBody>
        </p:sp>
        <p:sp>
          <p:nvSpPr>
            <p:cNvPr id="180256" name="WordArt 32"/>
            <p:cNvSpPr>
              <a:spLocks noChangeArrowheads="1" noChangeShapeType="1" noTextEdit="1"/>
            </p:cNvSpPr>
            <p:nvPr/>
          </p:nvSpPr>
          <p:spPr bwMode="auto">
            <a:xfrm>
              <a:off x="3989" y="5239"/>
              <a:ext cx="7977" cy="869"/>
            </a:xfrm>
            <a:prstGeom prst="rect">
              <a:avLst/>
            </a:prstGeom>
          </p:spPr>
          <p:txBody>
            <a:bodyPr wrap="none" fromWordArt="1">
              <a:prstTxWarp prst="textPlain">
                <a:avLst>
                  <a:gd name="adj" fmla="val 50000"/>
                </a:avLst>
              </a:prstTxWarp>
            </a:bodyPr>
            <a:lstStyle/>
            <a:p>
              <a:pPr algn="ctr" rtl="0"/>
              <a:r>
                <a:rPr lang="en-US" sz="3600" kern="10" spc="0" smtClean="0">
                  <a:ln w="9525">
                    <a:solidFill>
                      <a:srgbClr val="000000"/>
                    </a:solidFill>
                    <a:round/>
                    <a:headEnd/>
                    <a:tailEnd/>
                  </a:ln>
                  <a:solidFill>
                    <a:srgbClr val="FFFFFF"/>
                  </a:solidFill>
                  <a:effectLst/>
                  <a:latin typeface="Magneto"/>
                </a:rPr>
                <a:t>multilevel classroom</a:t>
              </a:r>
              <a:endParaRPr lang="en-US" sz="3600" kern="10" spc="0">
                <a:ln w="9525">
                  <a:solidFill>
                    <a:srgbClr val="000000"/>
                  </a:solidFill>
                  <a:round/>
                  <a:headEnd/>
                  <a:tailEnd/>
                </a:ln>
                <a:solidFill>
                  <a:srgbClr val="FFFFFF"/>
                </a:solidFill>
                <a:effectLst/>
                <a:latin typeface="Magneto"/>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Independent Together Jigsaw</a:t>
            </a:r>
            <a:endParaRPr lang="en-US" dirty="0"/>
          </a:p>
        </p:txBody>
      </p:sp>
      <p:sp>
        <p:nvSpPr>
          <p:cNvPr id="3" name="Content Placeholder 2"/>
          <p:cNvSpPr>
            <a:spLocks noGrp="1"/>
          </p:cNvSpPr>
          <p:nvPr>
            <p:ph idx="1"/>
          </p:nvPr>
        </p:nvSpPr>
        <p:spPr/>
        <p:txBody>
          <a:bodyPr/>
          <a:lstStyle/>
          <a:p>
            <a:r>
              <a:rPr lang="en-CA" dirty="0" smtClean="0"/>
              <a:t>Green: Ch. 1 &amp; Multilevel Website</a:t>
            </a:r>
          </a:p>
          <a:p>
            <a:r>
              <a:rPr lang="en-CA" dirty="0" smtClean="0"/>
              <a:t>Blue: Ch. 2 </a:t>
            </a:r>
          </a:p>
          <a:p>
            <a:r>
              <a:rPr lang="en-CA" dirty="0" smtClean="0"/>
              <a:t>Yellow: Ch. 3</a:t>
            </a:r>
          </a:p>
          <a:p>
            <a:r>
              <a:rPr lang="en-CA" dirty="0" smtClean="0"/>
              <a:t>Purple: Ch. 4</a:t>
            </a:r>
          </a:p>
          <a:p>
            <a:r>
              <a:rPr lang="en-CA" dirty="0" smtClean="0"/>
              <a:t>Brown: Ch. 5</a:t>
            </a:r>
          </a:p>
          <a:p>
            <a:r>
              <a:rPr lang="en-CA" dirty="0" smtClean="0"/>
              <a:t>Pink: Ch. 6</a:t>
            </a:r>
          </a:p>
          <a:p>
            <a:pPr>
              <a:buNone/>
            </a:pPr>
            <a:r>
              <a:rPr lang="en-CA" dirty="0" smtClean="0"/>
              <a:t>- Also look at appropriate BLMs and appendices for your chapter.</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400800"/>
          </a:xfrm>
        </p:spPr>
        <p:txBody>
          <a:bodyPr/>
          <a:lstStyle/>
          <a:p>
            <a:pPr>
              <a:buNone/>
            </a:pPr>
            <a:r>
              <a:rPr lang="en-CA" sz="5400" b="1" dirty="0" smtClean="0">
                <a:solidFill>
                  <a:srgbClr val="92D050"/>
                </a:solidFill>
                <a:latin typeface="Teen" pitchFamily="2" charset="0"/>
              </a:rPr>
              <a:t>T</a:t>
            </a:r>
            <a:r>
              <a:rPr lang="en-CA" dirty="0" smtClean="0">
                <a:solidFill>
                  <a:srgbClr val="92D050"/>
                </a:solidFill>
                <a:latin typeface="Teen" pitchFamily="2" charset="0"/>
              </a:rPr>
              <a:t>ask</a:t>
            </a:r>
            <a:r>
              <a:rPr lang="en-CA" dirty="0" smtClean="0">
                <a:solidFill>
                  <a:schemeClr val="accent1">
                    <a:lumMod val="75000"/>
                  </a:schemeClr>
                </a:solidFill>
                <a:latin typeface="Algerian" pitchFamily="82" charset="0"/>
              </a:rPr>
              <a:t> </a:t>
            </a:r>
            <a:r>
              <a:rPr lang="en-CA" dirty="0" smtClean="0">
                <a:solidFill>
                  <a:schemeClr val="bg1"/>
                </a:solidFill>
              </a:rPr>
              <a:t>– </a:t>
            </a:r>
            <a:r>
              <a:rPr lang="en-CA" sz="2800" dirty="0" smtClean="0">
                <a:solidFill>
                  <a:schemeClr val="bg1"/>
                </a:solidFill>
              </a:rPr>
              <a:t>Make meaning of the content in </a:t>
            </a:r>
            <a:r>
              <a:rPr lang="en-CA" sz="2800" b="1" i="1" dirty="0" smtClean="0">
                <a:solidFill>
                  <a:schemeClr val="bg1"/>
                </a:solidFill>
              </a:rPr>
              <a:t>Independent </a:t>
            </a:r>
            <a:r>
              <a:rPr lang="en-CA" sz="2800" b="1" i="1" dirty="0" smtClean="0">
                <a:solidFill>
                  <a:schemeClr val="bg1"/>
                </a:solidFill>
              </a:rPr>
              <a:t>Together Supporting the Multilevel Learning Community </a:t>
            </a:r>
            <a:r>
              <a:rPr lang="en-CA" sz="2800" dirty="0" smtClean="0">
                <a:solidFill>
                  <a:schemeClr val="bg1"/>
                </a:solidFill>
              </a:rPr>
              <a:t>.</a:t>
            </a:r>
            <a:endParaRPr lang="en-CA" sz="2800" dirty="0" smtClean="0">
              <a:solidFill>
                <a:schemeClr val="bg1"/>
              </a:solidFill>
            </a:endParaRPr>
          </a:p>
          <a:p>
            <a:pPr>
              <a:buNone/>
            </a:pPr>
            <a:r>
              <a:rPr lang="en-CA" sz="5400" b="1" dirty="0" smtClean="0">
                <a:solidFill>
                  <a:srgbClr val="92D050"/>
                </a:solidFill>
                <a:latin typeface="Teen" pitchFamily="2" charset="0"/>
              </a:rPr>
              <a:t>I</a:t>
            </a:r>
            <a:r>
              <a:rPr lang="en-CA" dirty="0" smtClean="0">
                <a:solidFill>
                  <a:srgbClr val="92D050"/>
                </a:solidFill>
                <a:latin typeface="Teen" pitchFamily="2" charset="0"/>
              </a:rPr>
              <a:t>ntent</a:t>
            </a:r>
            <a:r>
              <a:rPr lang="en-CA" dirty="0" smtClean="0">
                <a:latin typeface="Algerian" pitchFamily="82" charset="0"/>
              </a:rPr>
              <a:t> </a:t>
            </a:r>
            <a:r>
              <a:rPr lang="en-CA" sz="2800" dirty="0" smtClean="0">
                <a:solidFill>
                  <a:schemeClr val="bg1"/>
                </a:solidFill>
              </a:rPr>
              <a:t>– </a:t>
            </a:r>
            <a:r>
              <a:rPr lang="en-CA" sz="2800" dirty="0" smtClean="0">
                <a:solidFill>
                  <a:schemeClr val="bg1"/>
                </a:solidFill>
              </a:rPr>
              <a:t>Build understanding and confidence </a:t>
            </a:r>
            <a:r>
              <a:rPr lang="en-CA" sz="2800" dirty="0" smtClean="0">
                <a:solidFill>
                  <a:schemeClr val="bg1"/>
                </a:solidFill>
              </a:rPr>
              <a:t> with multilevel learning.</a:t>
            </a:r>
            <a:endParaRPr lang="en-CA" sz="2800" dirty="0" smtClean="0">
              <a:solidFill>
                <a:schemeClr val="bg1"/>
              </a:solidFill>
            </a:endParaRPr>
          </a:p>
          <a:p>
            <a:pPr>
              <a:buNone/>
            </a:pPr>
            <a:r>
              <a:rPr lang="en-CA" sz="5400" b="1" dirty="0" smtClean="0">
                <a:solidFill>
                  <a:srgbClr val="92D050"/>
                </a:solidFill>
                <a:latin typeface="Teen" pitchFamily="2" charset="0"/>
              </a:rPr>
              <a:t>C</a:t>
            </a:r>
            <a:r>
              <a:rPr lang="en-CA" dirty="0" smtClean="0">
                <a:solidFill>
                  <a:srgbClr val="92D050"/>
                </a:solidFill>
                <a:latin typeface="Teen" pitchFamily="2" charset="0"/>
              </a:rPr>
              <a:t>riteria</a:t>
            </a:r>
            <a:r>
              <a:rPr lang="en-CA" dirty="0" smtClean="0"/>
              <a:t> </a:t>
            </a:r>
            <a:r>
              <a:rPr lang="en-CA" sz="2800" dirty="0" smtClean="0">
                <a:solidFill>
                  <a:schemeClr val="bg1"/>
                </a:solidFill>
              </a:rPr>
              <a:t>– </a:t>
            </a:r>
            <a:r>
              <a:rPr lang="en-CA" sz="2800" dirty="0" smtClean="0">
                <a:solidFill>
                  <a:schemeClr val="bg1"/>
                </a:solidFill>
              </a:rPr>
              <a:t>Learner</a:t>
            </a:r>
            <a:r>
              <a:rPr lang="en-CA" sz="2800" dirty="0" smtClean="0">
                <a:solidFill>
                  <a:schemeClr val="bg1"/>
                </a:solidFill>
              </a:rPr>
              <a:t>s will:</a:t>
            </a:r>
          </a:p>
          <a:p>
            <a:r>
              <a:rPr lang="en-CA" sz="2800" dirty="0" smtClean="0">
                <a:solidFill>
                  <a:schemeClr val="bg1"/>
                </a:solidFill>
              </a:rPr>
              <a:t>Know how to access </a:t>
            </a:r>
            <a:r>
              <a:rPr lang="en-CA" sz="2800" dirty="0" smtClean="0">
                <a:solidFill>
                  <a:schemeClr val="bg1"/>
                </a:solidFill>
              </a:rPr>
              <a:t>the online resources of </a:t>
            </a:r>
            <a:r>
              <a:rPr lang="en-CA" sz="2800" b="1" i="1" dirty="0" smtClean="0">
                <a:solidFill>
                  <a:schemeClr val="bg1"/>
                </a:solidFill>
              </a:rPr>
              <a:t>Independent Together Supporting the Multilevel Learning </a:t>
            </a:r>
            <a:r>
              <a:rPr lang="en-CA" sz="2800" b="1" i="1" dirty="0" smtClean="0">
                <a:solidFill>
                  <a:schemeClr val="bg1"/>
                </a:solidFill>
              </a:rPr>
              <a:t>Community</a:t>
            </a:r>
          </a:p>
          <a:p>
            <a:r>
              <a:rPr lang="en-CA" sz="2800" dirty="0" smtClean="0">
                <a:solidFill>
                  <a:schemeClr val="bg1"/>
                </a:solidFill>
              </a:rPr>
              <a:t>know the five essentials for Quality Classroom practice in ML Classrooms</a:t>
            </a:r>
            <a:endParaRPr lang="en-US" sz="2800" dirty="0">
              <a:solidFill>
                <a:schemeClr val="bg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2734</TotalTime>
  <Words>2905</Words>
  <Application>Microsoft Office PowerPoint</Application>
  <PresentationFormat>On-screen Show (4:3)</PresentationFormat>
  <Paragraphs>454</Paragraphs>
  <Slides>59</Slides>
  <Notes>26</Notes>
  <HiddenSlides>4</HiddenSlides>
  <MMClips>2</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59</vt:i4>
      </vt:variant>
    </vt:vector>
  </HeadingPairs>
  <TitlesOfParts>
    <vt:vector size="63" baseType="lpstr">
      <vt:lpstr>Office Theme</vt:lpstr>
      <vt:lpstr>Document</vt:lpstr>
      <vt:lpstr>Photo Editor Photo</vt:lpstr>
      <vt:lpstr>Acrobat Document</vt:lpstr>
      <vt:lpstr>Slide 1</vt:lpstr>
      <vt:lpstr>Slide 2</vt:lpstr>
      <vt:lpstr>Slide 3</vt:lpstr>
      <vt:lpstr>Slide 4</vt:lpstr>
      <vt:lpstr>Slide 5</vt:lpstr>
      <vt:lpstr>Slide 6</vt:lpstr>
      <vt:lpstr>Slide 7</vt:lpstr>
      <vt:lpstr>Independent Together Jigsaw</vt:lpstr>
      <vt:lpstr>Slide 9</vt:lpstr>
      <vt:lpstr>Slide 10</vt:lpstr>
      <vt:lpstr>Wordle</vt:lpstr>
      <vt:lpstr>Slide 12</vt:lpstr>
      <vt:lpstr>What is a multilevel classroom in Manitoba?</vt:lpstr>
      <vt:lpstr>Slide 14</vt:lpstr>
      <vt:lpstr>Slide 15</vt:lpstr>
      <vt:lpstr>Slide 16</vt:lpstr>
      <vt:lpstr>Slide 17</vt:lpstr>
      <vt:lpstr>Slide 18</vt:lpstr>
      <vt:lpstr>People Search: Activation Strategy/Formative Assessment for Learning</vt:lpstr>
      <vt:lpstr>Slide 20</vt:lpstr>
      <vt:lpstr>Slide 21</vt:lpstr>
      <vt:lpstr>Concerns/Assumptions</vt:lpstr>
      <vt:lpstr>Pause and Reflect: A metacognitive and assessment for/as learning strategy during activating/acquiring/applying deeper understandings.</vt:lpstr>
      <vt:lpstr>WIIFM: Activation Strategy/Formative Assessment for Learning</vt:lpstr>
      <vt:lpstr>Literature Review: Characteristics of  Successful Multilevel Classrooms</vt:lpstr>
      <vt:lpstr>Slide 26</vt:lpstr>
      <vt:lpstr>Think-Pair-Share</vt:lpstr>
      <vt:lpstr>Slide 28</vt:lpstr>
      <vt:lpstr>Slide 29</vt:lpstr>
      <vt:lpstr>Slide 30</vt:lpstr>
      <vt:lpstr>Slide 31</vt:lpstr>
      <vt:lpstr>Slide 32</vt:lpstr>
      <vt:lpstr>Slide 33</vt:lpstr>
      <vt:lpstr>Slide 34</vt:lpstr>
      <vt:lpstr>Slide 35</vt:lpstr>
      <vt:lpstr>Correction 6.4</vt:lpstr>
      <vt:lpstr>Blackline Masters Appendices Glossary Bibliography</vt:lpstr>
      <vt:lpstr>Slide 38</vt:lpstr>
      <vt:lpstr>Slide 39</vt:lpstr>
      <vt:lpstr>Slide 40</vt:lpstr>
      <vt:lpstr>Slide 41</vt:lpstr>
      <vt:lpstr>Slide 42</vt:lpstr>
      <vt:lpstr>                                      Inquiry Notebook                                                        FFI 3.1.1 (p. 3-132)</vt:lpstr>
      <vt:lpstr>Slide 44</vt:lpstr>
      <vt:lpstr>                                       Notemaking                                          IT, Appendix C, adapted from Strategies, p. 116</vt:lpstr>
      <vt:lpstr>Slide 46</vt:lpstr>
      <vt:lpstr>Slide 47</vt:lpstr>
      <vt:lpstr>Slide 48</vt:lpstr>
      <vt:lpstr>Gallery Walk</vt:lpstr>
      <vt:lpstr>Slide 50</vt:lpstr>
      <vt:lpstr>Slide 51</vt:lpstr>
      <vt:lpstr>  Essential Questions          to Move Practice Forward, Bartley 2009 </vt:lpstr>
      <vt:lpstr>School Planning: An Example...</vt:lpstr>
      <vt:lpstr>Acknowledgements</vt:lpstr>
      <vt:lpstr>GOAL: Support educators in the implementation of Independent Together: Supporting the Multilevel Learning Community, 2003 in Manitoba classrooms. </vt:lpstr>
      <vt:lpstr>Slide 56</vt:lpstr>
      <vt:lpstr>Background</vt:lpstr>
      <vt:lpstr>Manitoba Education  Multilevel Responsive Workshops 2010</vt:lpstr>
      <vt:lpstr>Half-Day Orientation Workshop-  GOAL: Educators begin an on-going conversation in making meaning of the content in the support document Independent Together: Supporting the Multilevel Learning Community, 2003 (IT).</vt:lpstr>
    </vt:vector>
  </TitlesOfParts>
  <Company>Government Of Manitoba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deparker</dc:creator>
  <cp:lastModifiedBy>MECY</cp:lastModifiedBy>
  <cp:revision>337</cp:revision>
  <dcterms:created xsi:type="dcterms:W3CDTF">2004-01-09T15:38:24Z</dcterms:created>
  <dcterms:modified xsi:type="dcterms:W3CDTF">2010-04-24T18:54:17Z</dcterms:modified>
</cp:coreProperties>
</file>